
<file path=[Content_Types].xml><?xml version="1.0" encoding="utf-8"?>
<Types xmlns="http://schemas.openxmlformats.org/package/2006/content-types">
  <Default Extension="tmp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36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68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35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92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846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54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25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56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15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732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07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926C8-551D-4068-9D3A-059CA6F4F297}" type="datetimeFigureOut">
              <a:rPr lang="zh-CN" altLang="en-US" smtClean="0"/>
              <a:t>2011/12/14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A6DA7-66AD-482E-B955-DB53B26AC6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91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tmp"/><Relationship Id="rId5" Type="http://schemas.openxmlformats.org/officeDocument/2006/relationships/image" Target="../media/image53.tmp"/><Relationship Id="rId4" Type="http://schemas.openxmlformats.org/officeDocument/2006/relationships/image" Target="../media/image52.tm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mp"/><Relationship Id="rId3" Type="http://schemas.openxmlformats.org/officeDocument/2006/relationships/image" Target="../media/image58.tmp"/><Relationship Id="rId7" Type="http://schemas.openxmlformats.org/officeDocument/2006/relationships/image" Target="../media/image62.tm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tmp"/><Relationship Id="rId11" Type="http://schemas.openxmlformats.org/officeDocument/2006/relationships/image" Target="../media/image66.tmp"/><Relationship Id="rId5" Type="http://schemas.openxmlformats.org/officeDocument/2006/relationships/image" Target="../media/image60.tmp"/><Relationship Id="rId10" Type="http://schemas.openxmlformats.org/officeDocument/2006/relationships/image" Target="../media/image65.tmp"/><Relationship Id="rId4" Type="http://schemas.openxmlformats.org/officeDocument/2006/relationships/image" Target="../media/image59.tmp"/><Relationship Id="rId9" Type="http://schemas.openxmlformats.org/officeDocument/2006/relationships/image" Target="../media/image64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42642" y="2163472"/>
            <a:ext cx="4514056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394"/>
              </a:lnSpc>
            </a:pPr>
            <a:r>
              <a:rPr lang="zh-CN" altLang="en-US" sz="4394" smtClean="0">
                <a:solidFill>
                  <a:srgbClr val="FFFFFF"/>
                </a:solidFill>
                <a:latin typeface="楷体_GB2312"/>
              </a:rPr>
              <a:t>淘宝技术架构介绍</a:t>
            </a:r>
            <a:endParaRPr lang="zh-CN" altLang="en-US" sz="4394">
              <a:solidFill>
                <a:srgbClr val="FFFFFF"/>
              </a:solidFill>
              <a:latin typeface="楷体_GB231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02526" y="3697046"/>
            <a:ext cx="642805" cy="2244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CN" smtClean="0">
                <a:solidFill>
                  <a:srgbClr val="FFFFFF"/>
                </a:solidFill>
                <a:latin typeface="Times New Roman"/>
              </a:rPr>
              <a:t>2009.6</a:t>
            </a:r>
            <a:endParaRPr lang="zh-CN" altLang="en-US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488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9280" y="5482268"/>
            <a:ext cx="710259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Slave1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52439" y="4363602"/>
            <a:ext cx="863378" cy="14106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43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2016" b="1" smtClean="0">
                <a:solidFill>
                  <a:srgbClr val="000000"/>
                </a:solidFill>
                <a:latin typeface="微软雅黑"/>
              </a:rPr>
              <a:t>Read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</a:tabLst>
              <a:defRPr/>
            </a:pPr>
            <a:endParaRPr lang="en-US" altLang="zh-CN" sz="2016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</a:tabLst>
              <a:defRPr/>
            </a:pPr>
            <a:endParaRPr lang="en-US" altLang="zh-CN" sz="2016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</a:tabLst>
              <a:defRPr/>
            </a:pPr>
            <a:endParaRPr lang="en-US" altLang="zh-CN" sz="2016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</a:tabLst>
              <a:defRPr/>
            </a:pPr>
            <a:endParaRPr lang="en-US" altLang="zh-CN" sz="2016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</a:tabLst>
              <a:defRPr/>
            </a:pPr>
            <a:endParaRPr lang="en-US" altLang="zh-CN" sz="2016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</a:tabLst>
              <a:defRPr/>
            </a:pPr>
            <a:endParaRPr lang="en-US" altLang="zh-CN" sz="2016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65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Slave2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6164" y="4363602"/>
            <a:ext cx="645369" cy="107721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43"/>
              </a:lnSpc>
              <a:buClrTx/>
              <a:buSzTx/>
              <a:buNone/>
              <a:tabLst>
                <a:tab pos="152400" algn="l"/>
              </a:tabLst>
              <a:defRPr/>
            </a:pPr>
            <a:r>
              <a:rPr lang="en-US" altLang="zh-CN" sz="2016" b="1" smtClean="0">
                <a:solidFill>
                  <a:srgbClr val="000000"/>
                </a:solidFill>
                <a:latin typeface="微软雅黑"/>
              </a:rPr>
              <a:t>Read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</a:tabLst>
              <a:defRPr/>
            </a:pPr>
            <a:endParaRPr lang="en-US" altLang="zh-CN" sz="2016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</a:tabLst>
              <a:defRPr/>
            </a:pPr>
            <a:endParaRPr lang="en-US" altLang="zh-CN" sz="2016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</a:tabLst>
              <a:defRPr/>
            </a:pPr>
            <a:endParaRPr lang="en-US" altLang="zh-CN" sz="2016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71"/>
              </a:lnSpc>
              <a:buClrTx/>
              <a:buSzTx/>
              <a:buNone/>
              <a:tabLst>
                <a:tab pos="152400" algn="l"/>
              </a:tabLst>
              <a:defRPr/>
            </a:pPr>
            <a:r>
              <a:rPr lang="en-US" altLang="zh-CN" sz="2016" b="1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1802" b="1" smtClean="0">
                <a:solidFill>
                  <a:srgbClr val="000000"/>
                </a:solidFill>
                <a:latin typeface="微软雅黑"/>
              </a:rPr>
              <a:t>复制</a:t>
            </a:r>
            <a:endParaRPr lang="zh-CN" altLang="en-US" sz="1802" b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78326" y="4516002"/>
            <a:ext cx="1718419" cy="15132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43"/>
              </a:lnSpc>
              <a:buClrTx/>
              <a:buSzTx/>
              <a:buNone/>
              <a:tabLst>
                <a:tab pos="177800" algn="l"/>
                <a:tab pos="12446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2016" b="1" smtClean="0">
                <a:solidFill>
                  <a:srgbClr val="000000"/>
                </a:solidFill>
                <a:latin typeface="微软雅黑"/>
              </a:rPr>
              <a:t>Read/Write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244600" algn="l"/>
              </a:tabLst>
              <a:defRPr/>
            </a:pPr>
            <a:endParaRPr lang="en-US" altLang="zh-CN" sz="2016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244600" algn="l"/>
              </a:tabLst>
              <a:defRPr/>
            </a:pPr>
            <a:endParaRPr lang="en-US" altLang="zh-CN" sz="2016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71"/>
              </a:lnSpc>
              <a:buClrTx/>
              <a:buSzTx/>
              <a:buNone/>
              <a:tabLst>
                <a:tab pos="177800" algn="l"/>
                <a:tab pos="1244600" algn="l"/>
              </a:tabLst>
              <a:defRPr/>
            </a:pPr>
            <a:r>
              <a:rPr lang="en-US" altLang="zh-CN" sz="2016" b="1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1802" b="1" smtClean="0">
                <a:solidFill>
                  <a:srgbClr val="000000"/>
                </a:solidFill>
                <a:latin typeface="微软雅黑"/>
              </a:rPr>
              <a:t>复制</a:t>
            </a:r>
          </a:p>
          <a:p>
            <a:pPr marL="0" marR="0" lvl="0" indent="0" defTabSz="914400" eaLnBrk="1" fontAlgn="auto" latinLnBrk="0" hangingPunct="1">
              <a:lnSpc>
                <a:spcPts val="2418"/>
              </a:lnSpc>
              <a:buClrTx/>
              <a:buSzTx/>
              <a:buNone/>
              <a:tabLst>
                <a:tab pos="177800" algn="l"/>
                <a:tab pos="1244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MySQL</a:t>
            </a:r>
          </a:p>
          <a:p>
            <a:pPr marL="0" marR="0" lvl="0" indent="0" defTabSz="914400" eaLnBrk="1" fontAlgn="auto" latinLnBrk="0" hangingPunct="1">
              <a:lnSpc>
                <a:spcPts val="2163"/>
              </a:lnSpc>
              <a:buClrTx/>
              <a:buSzTx/>
              <a:buNone/>
              <a:tabLst>
                <a:tab pos="177800" algn="l"/>
                <a:tab pos="1244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Master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5145" y="943415"/>
            <a:ext cx="5903860" cy="28854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4426"/>
              </a:lnSpc>
              <a:buClrTx/>
              <a:buSzTx/>
              <a:buNone/>
              <a:tabLst>
                <a:tab pos="1587500" algn="l"/>
                <a:tab pos="1854200" algn="l"/>
                <a:tab pos="2019300" algn="l"/>
                <a:tab pos="2794000" algn="l"/>
                <a:tab pos="3352800" algn="l"/>
                <a:tab pos="4762500" algn="l"/>
              </a:tabLst>
              <a:defRPr/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V1.0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87500" algn="l"/>
                <a:tab pos="1854200" algn="l"/>
                <a:tab pos="2019300" algn="l"/>
                <a:tab pos="2794000" algn="l"/>
                <a:tab pos="3352800" algn="l"/>
                <a:tab pos="4762500" algn="l"/>
              </a:tabLst>
              <a:defRPr/>
            </a:pPr>
            <a:endParaRPr lang="en-US" altLang="zh-CN" sz="3998" smtClean="0">
              <a:solidFill>
                <a:srgbClr val="00B050"/>
              </a:solidFill>
              <a:latin typeface="Franklin Gothic Medium"/>
            </a:endParaRPr>
          </a:p>
          <a:p>
            <a:pPr marL="0" marR="0" lvl="0" indent="0" defTabSz="914400" eaLnBrk="1" fontAlgn="auto" latinLnBrk="0" hangingPunct="1">
              <a:lnSpc>
                <a:spcPts val="2767"/>
              </a:lnSpc>
              <a:buClrTx/>
              <a:buSzTx/>
              <a:buNone/>
              <a:tabLst>
                <a:tab pos="1587500" algn="l"/>
                <a:tab pos="1854200" algn="l"/>
                <a:tab pos="2019300" algn="l"/>
                <a:tab pos="2794000" algn="l"/>
                <a:tab pos="3352800" algn="l"/>
                <a:tab pos="4762500" algn="l"/>
              </a:tabLst>
              <a:defRPr/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	</a:t>
            </a: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Function</a:t>
            </a:r>
          </a:p>
          <a:p>
            <a:pPr marL="0" marR="0" lvl="0" indent="0" defTabSz="914400" eaLnBrk="1" fontAlgn="auto" latinLnBrk="0" hangingPunct="1">
              <a:lnSpc>
                <a:spcPts val="2344"/>
              </a:lnSpc>
              <a:buClrTx/>
              <a:buSzTx/>
              <a:buNone/>
              <a:tabLst>
                <a:tab pos="1587500" algn="l"/>
                <a:tab pos="1854200" algn="l"/>
                <a:tab pos="2019300" algn="l"/>
                <a:tab pos="2794000" algn="l"/>
                <a:tab pos="3352800" algn="l"/>
                <a:tab pos="4762500" algn="l"/>
              </a:tabLst>
              <a:defRPr/>
            </a:pP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					Function 2</a:t>
            </a:r>
          </a:p>
          <a:p>
            <a:pPr marL="0" marR="0" lvl="0" indent="0" defTabSz="914400" eaLnBrk="1" fontAlgn="auto" latinLnBrk="0" hangingPunct="1">
              <a:lnSpc>
                <a:spcPts val="2350"/>
              </a:lnSpc>
              <a:buClrTx/>
              <a:buSzTx/>
              <a:buNone/>
              <a:tabLst>
                <a:tab pos="1587500" algn="l"/>
                <a:tab pos="1854200" algn="l"/>
                <a:tab pos="2019300" algn="l"/>
                <a:tab pos="2794000" algn="l"/>
                <a:tab pos="3352800" algn="l"/>
                <a:tab pos="4762500" algn="l"/>
              </a:tabLst>
              <a:defRPr/>
            </a:pP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			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Apache</a:t>
            </a:r>
          </a:p>
          <a:p>
            <a:pPr marL="0" marR="0" lvl="0" indent="0" defTabSz="914400" eaLnBrk="1" fontAlgn="auto" latinLnBrk="0" hangingPunct="1">
              <a:lnSpc>
                <a:spcPts val="2402"/>
              </a:lnSpc>
              <a:buClrTx/>
              <a:buSzTx/>
              <a:buNone/>
              <a:tabLst>
                <a:tab pos="1587500" algn="l"/>
                <a:tab pos="1854200" algn="l"/>
                <a:tab pos="2019300" algn="l"/>
                <a:tab pos="2794000" algn="l"/>
                <a:tab pos="3352800" algn="l"/>
                <a:tab pos="4762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mod_php4                           Apache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87500" algn="l"/>
                <a:tab pos="1854200" algn="l"/>
                <a:tab pos="2019300" algn="l"/>
                <a:tab pos="2794000" algn="l"/>
                <a:tab pos="3352800" algn="l"/>
                <a:tab pos="4762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3"/>
              </a:lnSpc>
              <a:buClrTx/>
              <a:buSzTx/>
              <a:buNone/>
              <a:tabLst>
                <a:tab pos="1587500" algn="l"/>
                <a:tab pos="1854200" algn="l"/>
                <a:tab pos="2019300" algn="l"/>
                <a:tab pos="2794000" algn="l"/>
                <a:tab pos="3352800" algn="l"/>
                <a:tab pos="4762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pear DB                          mod_php4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87500" algn="l"/>
                <a:tab pos="1854200" algn="l"/>
                <a:tab pos="2019300" algn="l"/>
                <a:tab pos="2794000" algn="l"/>
                <a:tab pos="3352800" algn="l"/>
                <a:tab pos="4762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2"/>
              </a:lnSpc>
              <a:buClrTx/>
              <a:buSzTx/>
              <a:buNone/>
              <a:tabLst>
                <a:tab pos="1587500" algn="l"/>
                <a:tab pos="1854200" algn="l"/>
                <a:tab pos="2019300" algn="l"/>
                <a:tab pos="2794000" algn="l"/>
                <a:tab pos="3352800" algn="l"/>
                <a:tab pos="4762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			pear DB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9365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3192862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V1.1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过渡版本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1984518" cy="49648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V1.0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问题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6450" y="2336876"/>
            <a:ext cx="2794035" cy="987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数据库容量限制</a:t>
            </a:r>
          </a:p>
          <a:p>
            <a:pPr>
              <a:lnSpc>
                <a:spcPts val="4035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数据稳定性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945" y="3372438"/>
            <a:ext cx="1984518" cy="49648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V1.1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需求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450" y="3947236"/>
            <a:ext cx="3515386" cy="987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解决数据库性能问题</a:t>
            </a:r>
          </a:p>
          <a:p>
            <a:pPr>
              <a:lnSpc>
                <a:spcPts val="4033"/>
              </a:lnSpc>
            </a:pPr>
            <a:r>
              <a:rPr lang="zh-CN" altLang="en-US" sz="2808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08" smtClean="0">
                <a:solidFill>
                  <a:srgbClr val="000000"/>
                </a:solidFill>
                <a:latin typeface="微软雅黑"/>
              </a:rPr>
              <a:t>为</a:t>
            </a:r>
            <a:r>
              <a:rPr lang="en-US" altLang="zh-CN" sz="2808" smtClean="0">
                <a:solidFill>
                  <a:srgbClr val="000000"/>
                </a:solidFill>
                <a:latin typeface="微软雅黑"/>
              </a:rPr>
              <a:t>V2</a:t>
            </a:r>
            <a:r>
              <a:rPr lang="zh-CN" altLang="en-US" sz="2808" smtClean="0">
                <a:solidFill>
                  <a:srgbClr val="000000"/>
                </a:solidFill>
                <a:latin typeface="微软雅黑"/>
              </a:rPr>
              <a:t>做好准备</a:t>
            </a:r>
            <a:endParaRPr lang="zh-CN" altLang="en-US" sz="2808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09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0" y="3568700"/>
            <a:ext cx="4445000" cy="30734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943415"/>
            <a:ext cx="4956870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V1.1 2004.1 – 2004.5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1762205"/>
            <a:ext cx="4307654" cy="11285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MySQL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迁移至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Oracle</a:t>
            </a:r>
          </a:p>
          <a:p>
            <a:pPr>
              <a:lnSpc>
                <a:spcPts val="4610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引入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SQL Relay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中间件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945" y="2933272"/>
            <a:ext cx="5604098" cy="49648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迁移阶段开发人员写两种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SQL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74392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83103" y="1600657"/>
            <a:ext cx="1165384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Function 3</a:t>
            </a:r>
            <a:endParaRPr lang="zh-CN" altLang="en-US">
              <a:solidFill>
                <a:srgbClr val="FFFF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5606" y="1899039"/>
            <a:ext cx="823880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Apache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2726" y="2356493"/>
            <a:ext cx="1189428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mod_php4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3127" y="2814074"/>
            <a:ext cx="884858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pear DB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7082" y="3271528"/>
            <a:ext cx="1094274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SQL Relay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145" y="943415"/>
            <a:ext cx="1012778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V1.1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2122" y="1448257"/>
            <a:ext cx="1165384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Function 4</a:t>
            </a:r>
            <a:endParaRPr lang="zh-CN" altLang="en-US">
              <a:solidFill>
                <a:srgbClr val="FFFF00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3707" y="1829189"/>
            <a:ext cx="3549048" cy="41934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r>
              <a:rPr lang="en-US" altLang="zh-CN" smtClean="0"/>
              <a:t>					</a:t>
            </a: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Function 2</a:t>
            </a:r>
          </a:p>
          <a:p>
            <a:pPr marL="0" marR="0" lvl="0" indent="0" defTabSz="914400" eaLnBrk="1" fontAlgn="auto" latinLnBrk="0" hangingPunct="1">
              <a:lnSpc>
                <a:spcPts val="1799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		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Apache                </a:t>
            </a: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Function 1</a:t>
            </a:r>
          </a:p>
          <a:p>
            <a:pPr marL="0" marR="0" lvl="0" indent="0" defTabSz="914400" eaLnBrk="1" fontAlgn="auto" latinLnBrk="0" hangingPunct="1">
              <a:lnSpc>
                <a:spcPts val="175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								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Apache</a:t>
            </a:r>
          </a:p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mod_php4                    Apache</a:t>
            </a:r>
          </a:p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			mod_php4</a:t>
            </a:r>
          </a:p>
          <a:p>
            <a:pPr marL="0" marR="0" lvl="0" indent="0" defTabSz="914400" eaLnBrk="1" fontAlgn="auto" latinLnBrk="0" hangingPunct="1">
              <a:lnSpc>
                <a:spcPts val="1803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pear DB                   mod_php4</a:t>
            </a:r>
          </a:p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					pear DB</a:t>
            </a:r>
          </a:p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SQL Relay                    pear DB</a:t>
            </a:r>
          </a:p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				SQL Relay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98"/>
              </a:lnSpc>
              <a:buClrTx/>
              <a:buSzTx/>
              <a:buNone/>
              <a:tabLst>
                <a:tab pos="50800" algn="l"/>
                <a:tab pos="165100" algn="l"/>
                <a:tab pos="177800" algn="l"/>
                <a:tab pos="673100" algn="l"/>
                <a:tab pos="800100" algn="l"/>
                <a:tab pos="1066800" algn="l"/>
                <a:tab pos="1117600" algn="l"/>
                <a:tab pos="1231900" algn="l"/>
                <a:tab pos="1244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	Oracle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5460" y="3881831"/>
            <a:ext cx="1094274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SQL Relay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7542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1732847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V1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问题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1947649" cy="504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开发效率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6450" y="2336876"/>
            <a:ext cx="2072683" cy="44396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无技术积累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450" y="2849321"/>
            <a:ext cx="3154710" cy="44396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丌能满足团队开发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450" y="3361639"/>
            <a:ext cx="3876061" cy="44396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丌能满足长期持续维护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945" y="3884883"/>
            <a:ext cx="1126912" cy="504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性能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6450" y="4459876"/>
            <a:ext cx="1351332" cy="4439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1"/>
              </a:lnSpc>
            </a:pPr>
            <a:r>
              <a:rPr lang="zh-CN" altLang="en-US" sz="2808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08" smtClean="0">
                <a:solidFill>
                  <a:srgbClr val="000000"/>
                </a:solidFill>
                <a:latin typeface="微软雅黑"/>
              </a:rPr>
              <a:t>连接池</a:t>
            </a:r>
            <a:endParaRPr lang="zh-CN" altLang="en-US" sz="280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450" y="4972575"/>
            <a:ext cx="1712007" cy="4439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1"/>
              </a:lnSpc>
            </a:pPr>
            <a:r>
              <a:rPr lang="zh-CN" altLang="en-US" sz="2808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08" smtClean="0">
                <a:solidFill>
                  <a:srgbClr val="000000"/>
                </a:solidFill>
                <a:latin typeface="微软雅黑"/>
              </a:rPr>
              <a:t>容量制约</a:t>
            </a:r>
            <a:endParaRPr lang="zh-CN" altLang="en-US" sz="2808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0450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1732847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需求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3693319" cy="171841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支撑高速业务发展</a:t>
            </a:r>
          </a:p>
          <a:p>
            <a:pPr>
              <a:lnSpc>
                <a:spcPts val="4610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支撑团队幵行开发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支撑系统的可伸缩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8201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1854200"/>
            <a:ext cx="4813300" cy="35179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943415"/>
            <a:ext cx="4817024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V2.0 2004.2-2005.03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1762205"/>
            <a:ext cx="3090590" cy="171841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php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迁移至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java</a:t>
            </a:r>
          </a:p>
          <a:p>
            <a:pPr>
              <a:lnSpc>
                <a:spcPts val="4610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三层结构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WebX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945" y="3519445"/>
            <a:ext cx="4022511" cy="11285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4" smtClean="0">
                <a:solidFill>
                  <a:srgbClr val="000000"/>
                </a:solidFill>
                <a:latin typeface="微软雅黑"/>
              </a:rPr>
              <a:t>Service Framework</a:t>
            </a:r>
          </a:p>
          <a:p>
            <a:pPr>
              <a:lnSpc>
                <a:spcPts val="4611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AntX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45" y="4690063"/>
            <a:ext cx="1736629" cy="5010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ISearch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14834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943415"/>
            <a:ext cx="1003480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V2.0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3832" y="5671871"/>
            <a:ext cx="711733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8564" y="5824575"/>
            <a:ext cx="525785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dump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1124" y="5498135"/>
            <a:ext cx="613951" cy="57432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62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1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1978" y="5498135"/>
            <a:ext cx="613951" cy="57432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62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2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3194" y="5485316"/>
            <a:ext cx="613951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9515" y="5705351"/>
            <a:ext cx="46166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Times New Roman"/>
              </a:rPr>
              <a:t>……</a:t>
            </a:r>
            <a:endParaRPr lang="zh-CN" altLang="en-US" sz="1802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4444" y="3424250"/>
            <a:ext cx="1005019" cy="193642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4064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Ibatis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61"/>
              </a:lnSpc>
              <a:buClrTx/>
              <a:buSzTx/>
              <a:buNone/>
              <a:tabLst>
                <a:tab pos="406400" algn="l"/>
              </a:tabLst>
              <a:defRPr/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Search</a:t>
            </a:r>
            <a:endParaRPr lang="zh-CN" altLang="en-US" sz="1802">
              <a:solidFill>
                <a:srgbClr val="FFFF00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8729" y="1143203"/>
            <a:ext cx="5346913" cy="33983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Function 4</a:t>
            </a:r>
          </a:p>
          <a:p>
            <a:pPr marL="0" marR="0" lvl="0" indent="0" defTabSz="914400" eaLnBrk="1" fontAlgn="auto" latinLnBrk="0" hangingPunct="1">
              <a:lnSpc>
                <a:spcPts val="1803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						</a:t>
            </a: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Function 3</a:t>
            </a:r>
          </a:p>
          <a:p>
            <a:pPr marL="0" marR="0" lvl="0" indent="0" defTabSz="914400" eaLnBrk="1" fontAlgn="auto" latinLnBrk="0" hangingPunct="1">
              <a:lnSpc>
                <a:spcPts val="1799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	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Weblogic          </a:t>
            </a: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Function 2</a:t>
            </a:r>
          </a:p>
          <a:p>
            <a:pPr marL="0" marR="0" lvl="0" indent="0" defTabSz="914400" eaLnBrk="1" fontAlgn="auto" latinLnBrk="0" hangingPunct="1">
              <a:lnSpc>
                <a:spcPts val="1803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						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Weblogic                  </a:t>
            </a: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Function 1</a:t>
            </a:r>
          </a:p>
          <a:p>
            <a:pPr marL="0" marR="0" lvl="0" indent="0" defTabSz="914400" eaLnBrk="1" fontAlgn="auto" latinLnBrk="0" hangingPunct="1">
              <a:lnSpc>
                <a:spcPts val="1749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		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WebX                    Weblogic</a:t>
            </a:r>
          </a:p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					WebX                            Weblogic</a:t>
            </a:r>
          </a:p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		EJB                         WebX</a:t>
            </a:r>
          </a:p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							EJB                                 WebX</a:t>
            </a:r>
          </a:p>
          <a:p>
            <a:pPr marL="0" marR="0" lvl="0" indent="0" defTabSz="914400" eaLnBrk="1" fontAlgn="auto" latinLnBrk="0" hangingPunct="1">
              <a:lnSpc>
                <a:spcPts val="1803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	Ibatis                          EJB</a:t>
            </a:r>
          </a:p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						Ibatis                                  EJB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01"/>
              </a:lnSpc>
              <a:buClrTx/>
              <a:buSzTx/>
              <a:buNone/>
              <a:tabLst>
                <a:tab pos="152400" algn="l"/>
                <a:tab pos="596900" algn="l"/>
                <a:tab pos="774700" algn="l"/>
                <a:tab pos="812800" algn="l"/>
                <a:tab pos="927100" algn="l"/>
                <a:tab pos="1066800" algn="l"/>
                <a:tab pos="1511300" algn="l"/>
                <a:tab pos="1701800" algn="l"/>
                <a:tab pos="1727200" algn="l"/>
                <a:tab pos="1841500" algn="l"/>
              </a:tabLst>
              <a:defRPr/>
            </a:pP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Read/Write</a:t>
            </a:r>
            <a:endParaRPr lang="zh-CN" altLang="en-US" sz="1802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1946" y="3652850"/>
            <a:ext cx="594650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Ibatis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48358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8817" y="3924558"/>
            <a:ext cx="261290" cy="2160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4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BO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0738" y="3924558"/>
            <a:ext cx="261290" cy="2160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4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BO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7717" y="3666633"/>
            <a:ext cx="1017907" cy="2516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7"/>
              </a:lnSpc>
            </a:pPr>
            <a:r>
              <a:rPr lang="zh-CN" altLang="en-US" sz="1584" smtClean="0">
                <a:solidFill>
                  <a:srgbClr val="FFFFFF"/>
                </a:solidFill>
                <a:latin typeface="微软雅黑"/>
              </a:rPr>
              <a:t>业务逻辑层</a:t>
            </a:r>
            <a:endParaRPr lang="zh-CN" altLang="en-US" sz="158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7618" y="2823226"/>
            <a:ext cx="1221488" cy="2516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7"/>
              </a:lnSpc>
            </a:pPr>
            <a:r>
              <a:rPr lang="zh-CN" altLang="en-US" sz="1584" smtClean="0">
                <a:solidFill>
                  <a:srgbClr val="FFFFFF"/>
                </a:solidFill>
                <a:latin typeface="微软雅黑"/>
              </a:rPr>
              <a:t>业务流程处理</a:t>
            </a:r>
            <a:endParaRPr lang="zh-CN" altLang="en-US" sz="158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8789" y="3284224"/>
            <a:ext cx="271549" cy="88485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4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AO</a:t>
            </a:r>
          </a:p>
          <a:p>
            <a:pPr>
              <a:lnSpc>
                <a:spcPts val="1000"/>
              </a:lnSpc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2142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BO</a:t>
            </a:r>
            <a:endParaRPr lang="zh-CN" altLang="en-US" sz="140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8154" y="2826770"/>
            <a:ext cx="254878" cy="2160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4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UC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12262" y="3271719"/>
            <a:ext cx="312586" cy="88485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1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AO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144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BO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635" y="2814265"/>
            <a:ext cx="254878" cy="2159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UC</a:t>
            </a:r>
            <a:endParaRPr lang="zh-CN" altLang="en-US" sz="140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08702" y="3296992"/>
            <a:ext cx="271549" cy="2159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AO</a:t>
            </a:r>
            <a:endParaRPr lang="zh-CN" altLang="en-US" sz="140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07178" y="2839538"/>
            <a:ext cx="254878" cy="2159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UC</a:t>
            </a:r>
            <a:endParaRPr lang="zh-CN" altLang="en-US" sz="140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28360" y="3284224"/>
            <a:ext cx="271549" cy="2160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4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AO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07659" y="2826770"/>
            <a:ext cx="254878" cy="2160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4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UC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53123" y="3403803"/>
            <a:ext cx="1062983" cy="2827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EJB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容器内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145" y="867244"/>
            <a:ext cx="3911327" cy="111960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5242"/>
              </a:lnSpc>
              <a:buClrTx/>
              <a:buSzTx/>
              <a:buNone/>
              <a:tabLst>
                <a:tab pos="3187700" algn="l"/>
              </a:tabLst>
              <a:defRPr/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V2.0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逻辑结构</a:t>
            </a:r>
          </a:p>
          <a:p>
            <a:pPr marL="0" marR="0" lvl="0" indent="0" defTabSz="914400" eaLnBrk="1" fontAlgn="auto" latinLnBrk="0" hangingPunct="1">
              <a:lnSpc>
                <a:spcPts val="3342"/>
              </a:lnSpc>
              <a:buClrTx/>
              <a:buSzTx/>
              <a:buNone/>
              <a:tabLst>
                <a:tab pos="3187700" algn="l"/>
              </a:tabLst>
              <a:defRPr/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表示层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67989" y="2153293"/>
            <a:ext cx="1384995" cy="28725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业务请求转发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586" y="2136851"/>
            <a:ext cx="1230401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Service</a:t>
            </a:r>
          </a:p>
          <a:p>
            <a:pPr marL="0" marR="0" lvl="0" indent="0" defTabSz="914400" eaLnBrk="1" fontAlgn="auto" latinLnBrk="0" hangingPunct="1">
              <a:lnSpc>
                <a:spcPts val="2163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Framework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86610" y="4956441"/>
            <a:ext cx="711733" cy="132087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57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DAO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7111" y="4956441"/>
            <a:ext cx="346249" cy="1901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57"/>
              </a:lnSpc>
            </a:pP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DAO</a:t>
            </a:r>
            <a:endParaRPr lang="zh-CN" altLang="en-US" sz="1188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2566" y="4994541"/>
            <a:ext cx="346249" cy="1901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57"/>
              </a:lnSpc>
            </a:pP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DAO</a:t>
            </a:r>
            <a:endParaRPr lang="zh-CN" altLang="en-US" sz="1188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2990" y="4698440"/>
            <a:ext cx="1017907" cy="157735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80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1586" smtClean="0">
                <a:solidFill>
                  <a:srgbClr val="FFFFFF"/>
                </a:solidFill>
                <a:latin typeface="微软雅黑"/>
              </a:rPr>
              <a:t>数据持久层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196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1586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79034" y="4956441"/>
            <a:ext cx="711733" cy="132087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57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DAO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94679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5766900" cy="61549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V2.0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淘宝</a:t>
            </a: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MVC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框架 </a:t>
            </a: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WebX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5122"/>
            <a:ext cx="2072683" cy="44396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基亍规则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2277440"/>
            <a:ext cx="4613635" cy="987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基亍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Service Framework</a:t>
            </a:r>
          </a:p>
          <a:p>
            <a:pPr>
              <a:lnSpc>
                <a:spcPts val="4035"/>
              </a:lnSpc>
            </a:pPr>
            <a:r>
              <a:rPr lang="en-US" altLang="zh-CN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模块化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450" y="3291404"/>
            <a:ext cx="676467" cy="3808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65"/>
              </a:lnSpc>
            </a:pPr>
            <a:r>
              <a:rPr lang="en-US" altLang="zh-CN" sz="241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2414" smtClean="0">
                <a:solidFill>
                  <a:srgbClr val="000000"/>
                </a:solidFill>
                <a:latin typeface="微软雅黑"/>
              </a:rPr>
              <a:t>car</a:t>
            </a:r>
            <a:endParaRPr lang="zh-CN" altLang="en-US" sz="241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45" y="3741496"/>
            <a:ext cx="2072683" cy="987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en-US" altLang="zh-CN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pipeline</a:t>
            </a:r>
          </a:p>
          <a:p>
            <a:pPr>
              <a:lnSpc>
                <a:spcPts val="4034"/>
              </a:lnSpc>
            </a:pPr>
            <a:r>
              <a:rPr lang="en-US" altLang="zh-CN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页面布局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6450" y="4755333"/>
            <a:ext cx="3503395" cy="3808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65"/>
              </a:lnSpc>
            </a:pPr>
            <a:r>
              <a:rPr lang="en-US" altLang="zh-CN" sz="241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2414" smtClean="0">
                <a:solidFill>
                  <a:srgbClr val="000000"/>
                </a:solidFill>
                <a:latin typeface="微软雅黑"/>
              </a:rPr>
              <a:t>Screen Layout Control</a:t>
            </a:r>
            <a:endParaRPr lang="zh-CN" altLang="en-US" sz="241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945" y="5205425"/>
            <a:ext cx="2433358" cy="44396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多模板引擎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450" y="5706969"/>
            <a:ext cx="3717364" cy="3808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65"/>
              </a:lnSpc>
            </a:pPr>
            <a:r>
              <a:rPr lang="en-US" altLang="zh-CN" sz="241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2414" smtClean="0">
                <a:solidFill>
                  <a:srgbClr val="000000"/>
                </a:solidFill>
                <a:latin typeface="微软雅黑"/>
              </a:rPr>
              <a:t>Jsp Velocity FreeMarker</a:t>
            </a:r>
            <a:endParaRPr lang="zh-CN" altLang="en-US" sz="2414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77725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1025922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目标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937928"/>
            <a:ext cx="213200" cy="15004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67"/>
              </a:lnSpc>
            </a:pPr>
            <a:r>
              <a:rPr lang="zh-CN" altLang="en-US" sz="2234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1000"/>
              </a:lnSpc>
            </a:pPr>
            <a:endParaRPr lang="zh-CN" altLang="en-US" sz="2234" smtClean="0">
              <a:solidFill>
                <a:srgbClr val="FF6600"/>
              </a:solidFill>
              <a:latin typeface="Wingdings"/>
            </a:endParaRPr>
          </a:p>
          <a:p>
            <a:pPr>
              <a:lnSpc>
                <a:spcPts val="1000"/>
              </a:lnSpc>
            </a:pPr>
            <a:endParaRPr lang="zh-CN" altLang="en-US" sz="2234" smtClean="0">
              <a:solidFill>
                <a:srgbClr val="FF6600"/>
              </a:solidFill>
              <a:latin typeface="Wingdings"/>
            </a:endParaRPr>
          </a:p>
          <a:p>
            <a:pPr>
              <a:lnSpc>
                <a:spcPts val="2610"/>
              </a:lnSpc>
            </a:pPr>
            <a:r>
              <a:rPr lang="zh-CN" altLang="en-US" sz="2234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1000"/>
              </a:lnSpc>
            </a:pPr>
            <a:endParaRPr lang="zh-CN" altLang="en-US" sz="2234" smtClean="0">
              <a:solidFill>
                <a:srgbClr val="FF6600"/>
              </a:solidFill>
              <a:latin typeface="Wingdings"/>
            </a:endParaRPr>
          </a:p>
          <a:p>
            <a:pPr>
              <a:lnSpc>
                <a:spcPts val="1000"/>
              </a:lnSpc>
            </a:pPr>
            <a:endParaRPr lang="zh-CN" altLang="en-US" sz="2234" smtClean="0">
              <a:solidFill>
                <a:srgbClr val="FF6600"/>
              </a:solidFill>
              <a:latin typeface="Wingdings"/>
            </a:endParaRPr>
          </a:p>
          <a:p>
            <a:pPr>
              <a:lnSpc>
                <a:spcPts val="2611"/>
              </a:lnSpc>
            </a:pPr>
            <a:r>
              <a:rPr lang="zh-CN" altLang="en-US" sz="2234" smtClean="0">
                <a:solidFill>
                  <a:srgbClr val="FF6600"/>
                </a:solidFill>
                <a:latin typeface="Wingdings"/>
              </a:rPr>
              <a:t></a:t>
            </a:r>
            <a:endParaRPr lang="zh-CN" altLang="en-US" sz="2234">
              <a:solidFill>
                <a:srgbClr val="FF6600"/>
              </a:solidFill>
              <a:latin typeface="Wingding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2150" y="1762205"/>
            <a:ext cx="5745163" cy="171841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了解淘宝，了解淘宝的架构需求</a:t>
            </a:r>
          </a:p>
          <a:p>
            <a:pPr>
              <a:lnSpc>
                <a:spcPts val="4610"/>
              </a:lnSpc>
            </a:pP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了解淘宝的技术演变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了解一些约束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31469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6585136" cy="61549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V2.0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淘宝项目管理工具 </a:t>
            </a: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AntX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2440348" cy="49648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类似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maven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2347675"/>
            <a:ext cx="2768387" cy="11285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脚本编程语言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AutoConfig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945" y="3519445"/>
            <a:ext cx="3999493" cy="504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320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依赖管理，冲突检测</a:t>
            </a:r>
            <a:endParaRPr lang="zh-CN" altLang="en-US" sz="3204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4459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2668103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V2.1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的需求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1947649" cy="504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提高性能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2347675"/>
            <a:ext cx="2768387" cy="11285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增加开发效率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降低成本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22041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2603500"/>
            <a:ext cx="4889500" cy="35306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943415"/>
            <a:ext cx="5469959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V2.1 2004.10 – 2007.01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1816793"/>
            <a:ext cx="230832" cy="34881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5"/>
              </a:lnSpc>
            </a:pPr>
            <a:r>
              <a:rPr lang="zh-CN" altLang="en-US" sz="2414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3456"/>
              </a:lnSpc>
            </a:pPr>
            <a:r>
              <a:rPr lang="zh-CN" altLang="en-US" sz="2412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3458"/>
              </a:lnSpc>
            </a:pPr>
            <a:r>
              <a:rPr lang="zh-CN" altLang="en-US" sz="2412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3459"/>
              </a:lnSpc>
            </a:pPr>
            <a:r>
              <a:rPr lang="zh-CN" altLang="en-US" sz="2412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3458"/>
              </a:lnSpc>
            </a:pPr>
            <a:r>
              <a:rPr lang="zh-CN" altLang="en-US" sz="2412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3459"/>
              </a:lnSpc>
            </a:pPr>
            <a:r>
              <a:rPr lang="zh-CN" altLang="en-US" sz="2412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3458"/>
              </a:lnSpc>
            </a:pPr>
            <a:r>
              <a:rPr lang="zh-CN" altLang="en-US" sz="2414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3458"/>
              </a:lnSpc>
            </a:pPr>
            <a:r>
              <a:rPr lang="zh-CN" altLang="en-US" sz="2414" smtClean="0">
                <a:solidFill>
                  <a:srgbClr val="FF6600"/>
                </a:solidFill>
                <a:latin typeface="Wingdings"/>
              </a:rPr>
              <a:t></a:t>
            </a:r>
            <a:endParaRPr lang="zh-CN" altLang="en-US" sz="2414">
              <a:solidFill>
                <a:srgbClr val="FF6600"/>
              </a:solidFill>
              <a:latin typeface="Wingding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2150" y="1768039"/>
            <a:ext cx="3403176" cy="35522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65"/>
              </a:lnSpc>
            </a:pPr>
            <a:r>
              <a:rPr lang="en-US" altLang="zh-CN" sz="2414" smtClean="0">
                <a:solidFill>
                  <a:srgbClr val="000000"/>
                </a:solidFill>
                <a:latin typeface="微软雅黑"/>
              </a:rPr>
              <a:t>weblogic</a:t>
            </a:r>
            <a:r>
              <a:rPr lang="zh-CN" altLang="en-US" sz="2414" smtClean="0">
                <a:solidFill>
                  <a:srgbClr val="000000"/>
                </a:solidFill>
                <a:latin typeface="微软雅黑"/>
              </a:rPr>
              <a:t>迁移至</a:t>
            </a:r>
            <a:r>
              <a:rPr lang="en-US" altLang="zh-CN" sz="2414" smtClean="0">
                <a:solidFill>
                  <a:srgbClr val="000000"/>
                </a:solidFill>
                <a:latin typeface="微软雅黑"/>
              </a:rPr>
              <a:t>jboss</a:t>
            </a:r>
          </a:p>
          <a:p>
            <a:pPr>
              <a:lnSpc>
                <a:spcPts val="3455"/>
              </a:lnSpc>
            </a:pPr>
            <a:r>
              <a:rPr lang="en-US" altLang="zh-CN" sz="2412" smtClean="0">
                <a:solidFill>
                  <a:srgbClr val="000000"/>
                </a:solidFill>
                <a:latin typeface="微软雅黑"/>
              </a:rPr>
              <a:t>JDK 1.4</a:t>
            </a:r>
            <a:r>
              <a:rPr lang="zh-CN" altLang="en-US" sz="2412" smtClean="0">
                <a:solidFill>
                  <a:srgbClr val="000000"/>
                </a:solidFill>
                <a:latin typeface="微软雅黑"/>
              </a:rPr>
              <a:t>逐步升级到</a:t>
            </a:r>
            <a:r>
              <a:rPr lang="en-US" altLang="zh-CN" sz="2412" smtClean="0">
                <a:solidFill>
                  <a:srgbClr val="000000"/>
                </a:solidFill>
                <a:latin typeface="微软雅黑"/>
              </a:rPr>
              <a:t>1.5</a:t>
            </a:r>
          </a:p>
          <a:p>
            <a:pPr>
              <a:lnSpc>
                <a:spcPts val="3458"/>
              </a:lnSpc>
            </a:pPr>
            <a:r>
              <a:rPr lang="zh-CN" altLang="en-US" sz="2412" smtClean="0">
                <a:solidFill>
                  <a:srgbClr val="000000"/>
                </a:solidFill>
                <a:latin typeface="微软雅黑"/>
              </a:rPr>
              <a:t>支持分库的数据访问框架</a:t>
            </a:r>
          </a:p>
          <a:p>
            <a:pPr>
              <a:lnSpc>
                <a:spcPts val="3459"/>
              </a:lnSpc>
            </a:pPr>
            <a:r>
              <a:rPr lang="zh-CN" altLang="en-US" sz="2412" smtClean="0">
                <a:solidFill>
                  <a:srgbClr val="000000"/>
                </a:solidFill>
                <a:latin typeface="微软雅黑"/>
              </a:rPr>
              <a:t>抛弃</a:t>
            </a:r>
            <a:r>
              <a:rPr lang="en-US" altLang="zh-CN" sz="2412" smtClean="0">
                <a:solidFill>
                  <a:srgbClr val="000000"/>
                </a:solidFill>
                <a:latin typeface="微软雅黑"/>
              </a:rPr>
              <a:t>EJB</a:t>
            </a:r>
          </a:p>
          <a:p>
            <a:pPr>
              <a:lnSpc>
                <a:spcPts val="3458"/>
              </a:lnSpc>
            </a:pPr>
            <a:r>
              <a:rPr lang="zh-CN" altLang="en-US" sz="2412" smtClean="0">
                <a:solidFill>
                  <a:srgbClr val="000000"/>
                </a:solidFill>
                <a:latin typeface="微软雅黑"/>
              </a:rPr>
              <a:t>引入</a:t>
            </a:r>
            <a:r>
              <a:rPr lang="en-US" altLang="zh-CN" sz="2412" smtClean="0">
                <a:solidFill>
                  <a:srgbClr val="000000"/>
                </a:solidFill>
                <a:latin typeface="微软雅黑"/>
              </a:rPr>
              <a:t>Spring</a:t>
            </a:r>
          </a:p>
          <a:p>
            <a:pPr>
              <a:lnSpc>
                <a:spcPts val="3459"/>
              </a:lnSpc>
            </a:pPr>
            <a:r>
              <a:rPr lang="en-US" altLang="zh-CN" sz="2412" smtClean="0">
                <a:solidFill>
                  <a:srgbClr val="000000"/>
                </a:solidFill>
                <a:latin typeface="微软雅黑"/>
              </a:rPr>
              <a:t>session</a:t>
            </a:r>
            <a:r>
              <a:rPr lang="zh-CN" altLang="en-US" sz="2412" smtClean="0">
                <a:solidFill>
                  <a:srgbClr val="000000"/>
                </a:solidFill>
                <a:latin typeface="微软雅黑"/>
              </a:rPr>
              <a:t>框架重构</a:t>
            </a:r>
          </a:p>
          <a:p>
            <a:pPr>
              <a:lnSpc>
                <a:spcPts val="3459"/>
              </a:lnSpc>
            </a:pPr>
            <a:r>
              <a:rPr lang="zh-CN" altLang="en-US" sz="2414" smtClean="0">
                <a:solidFill>
                  <a:srgbClr val="000000"/>
                </a:solidFill>
                <a:latin typeface="微软雅黑"/>
              </a:rPr>
              <a:t>基亍</a:t>
            </a:r>
            <a:r>
              <a:rPr lang="en-US" altLang="zh-CN" sz="2414" smtClean="0">
                <a:solidFill>
                  <a:srgbClr val="000000"/>
                </a:solidFill>
                <a:latin typeface="微软雅黑"/>
              </a:rPr>
              <a:t>BDB</a:t>
            </a:r>
            <a:r>
              <a:rPr lang="zh-CN" altLang="en-US" sz="2414" smtClean="0">
                <a:solidFill>
                  <a:srgbClr val="000000"/>
                </a:solidFill>
                <a:latin typeface="微软雅黑"/>
              </a:rPr>
              <a:t>的缓存 </a:t>
            </a:r>
            <a:r>
              <a:rPr lang="en-US" altLang="zh-CN" sz="2414" smtClean="0">
                <a:solidFill>
                  <a:srgbClr val="000000"/>
                </a:solidFill>
                <a:latin typeface="微软雅黑"/>
              </a:rPr>
              <a:t>TBStore</a:t>
            </a:r>
          </a:p>
          <a:p>
            <a:pPr>
              <a:lnSpc>
                <a:spcPts val="3458"/>
              </a:lnSpc>
            </a:pPr>
            <a:r>
              <a:rPr lang="en-US" altLang="zh-CN" sz="2414" smtClean="0">
                <a:solidFill>
                  <a:srgbClr val="000000"/>
                </a:solidFill>
                <a:latin typeface="微软雅黑"/>
              </a:rPr>
              <a:t>Taobao</a:t>
            </a:r>
            <a:r>
              <a:rPr lang="zh-CN" altLang="en-US" sz="2414" smtClean="0">
                <a:solidFill>
                  <a:srgbClr val="000000"/>
                </a:solidFill>
                <a:latin typeface="微软雅黑"/>
              </a:rPr>
              <a:t>自己的</a:t>
            </a:r>
            <a:r>
              <a:rPr lang="en-US" altLang="zh-CN" sz="2414" smtClean="0">
                <a:solidFill>
                  <a:srgbClr val="000000"/>
                </a:solidFill>
                <a:latin typeface="微软雅黑"/>
              </a:rPr>
              <a:t>CDN</a:t>
            </a:r>
            <a:endParaRPr lang="zh-CN" altLang="en-US" sz="2414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46968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62377" y="1371735"/>
            <a:ext cx="1166986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Function 3</a:t>
            </a:r>
            <a:endParaRPr lang="zh-CN" altLang="en-US" sz="1802">
              <a:solidFill>
                <a:srgbClr val="FFFF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3050" y="1670507"/>
            <a:ext cx="597921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JBoss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3447" y="1676789"/>
            <a:ext cx="1166986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Function 1</a:t>
            </a:r>
            <a:endParaRPr lang="zh-CN" altLang="en-US" sz="1802">
              <a:solidFill>
                <a:srgbClr val="FFFF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0339" y="1975239"/>
            <a:ext cx="59792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JBoss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90900" y="2280361"/>
            <a:ext cx="657681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WebX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8335" y="2432693"/>
            <a:ext cx="65768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WebX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4357" y="2737815"/>
            <a:ext cx="719749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Spring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1792" y="2890274"/>
            <a:ext cx="719749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Spring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7476" y="3195396"/>
            <a:ext cx="594650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Ibatis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4911" y="3347728"/>
            <a:ext cx="594650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Ibatis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5145" y="943415"/>
            <a:ext cx="1000980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V2.1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698" y="5378940"/>
            <a:ext cx="850810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TBStore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5999" y="5138115"/>
            <a:ext cx="525785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dump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88738" y="4955548"/>
            <a:ext cx="1785297" cy="10515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76200" algn="l"/>
                <a:tab pos="304800" algn="l"/>
                <a:tab pos="698500" algn="l"/>
              </a:tabLst>
              <a:defRPr/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Search</a:t>
            </a:r>
          </a:p>
          <a:p>
            <a:pPr marL="0" marR="0" lvl="0" indent="0" defTabSz="914400" eaLnBrk="1" fontAlgn="auto" latinLnBrk="0" hangingPunct="1">
              <a:lnSpc>
                <a:spcPts val="1343"/>
              </a:lnSpc>
              <a:buClrTx/>
              <a:buSzTx/>
              <a:buNone/>
              <a:tabLst>
                <a:tab pos="76200" algn="l"/>
                <a:tab pos="304800" algn="l"/>
                <a:tab pos="698500" algn="l"/>
              </a:tabLst>
              <a:defRPr/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			</a:t>
            </a: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Read/Write</a:t>
            </a:r>
          </a:p>
          <a:p>
            <a:pPr marL="0" marR="0" lvl="0" indent="0" defTabSz="914400" eaLnBrk="1" fontAlgn="auto" latinLnBrk="0" hangingPunct="1">
              <a:lnSpc>
                <a:spcPts val="2326"/>
              </a:lnSpc>
              <a:buClrTx/>
              <a:buSzTx/>
              <a:buNone/>
              <a:tabLst>
                <a:tab pos="76200" algn="l"/>
                <a:tab pos="304800" algn="l"/>
                <a:tab pos="698500" algn="l"/>
              </a:tabLst>
              <a:defRPr/>
            </a:pP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Node      Node</a:t>
            </a:r>
          </a:p>
          <a:p>
            <a:pPr marL="0" marR="0" lvl="0" indent="0" defTabSz="914400" eaLnBrk="1" fontAlgn="auto" latinLnBrk="0" hangingPunct="1">
              <a:lnSpc>
                <a:spcPts val="2163"/>
              </a:lnSpc>
              <a:buClrTx/>
              <a:buSzTx/>
              <a:buNone/>
              <a:tabLst>
                <a:tab pos="76200" algn="l"/>
                <a:tab pos="304800" algn="l"/>
                <a:tab pos="698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</a:t>
            </a: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1             2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46848" y="5409116"/>
            <a:ext cx="613951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13169" y="5629151"/>
            <a:ext cx="46166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Times New Roman"/>
              </a:rPr>
              <a:t>……</a:t>
            </a:r>
            <a:endParaRPr lang="zh-CN" altLang="en-US" sz="1802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12162" y="5141413"/>
            <a:ext cx="556243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Oracle</a:t>
            </a: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2805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50743" y="5141413"/>
            <a:ext cx="556243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Oracle</a:t>
            </a: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2805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52523" y="1219335"/>
            <a:ext cx="375103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……</a:t>
            </a:r>
            <a:endParaRPr lang="zh-CN" altLang="en-US" sz="1802">
              <a:solidFill>
                <a:srgbClr val="FFFF00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6454" y="1524457"/>
            <a:ext cx="3850349" cy="31034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r>
              <a:rPr lang="en-US" altLang="zh-CN" smtClean="0"/>
              <a:t>					</a:t>
            </a: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Function 2</a:t>
            </a:r>
          </a:p>
          <a:p>
            <a:pPr marL="0" marR="0" lvl="0" indent="0" defTabSz="914400" eaLnBrk="1" fontAlgn="auto" latinLnBrk="0" hangingPunct="1">
              <a:lnSpc>
                <a:spcPts val="235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			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JBoss</a:t>
            </a:r>
          </a:p>
          <a:p>
            <a:pPr marL="0" marR="0" lvl="0" indent="0" defTabSz="914400" eaLnBrk="1" fontAlgn="auto" latinLnBrk="0" hangingPunct="1">
              <a:lnSpc>
                <a:spcPts val="2402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淘宝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MVC                                JBoss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2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Spring                                 WebX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3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Ibatis                                  Spring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801"/>
              </a:lnSpc>
              <a:buClrTx/>
              <a:buSzTx/>
              <a:buNone/>
              <a:tabLst>
                <a:tab pos="127000" algn="l"/>
                <a:tab pos="190500" algn="l"/>
                <a:tab pos="520700" algn="l"/>
                <a:tab pos="800100" algn="l"/>
                <a:tab pos="1206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	</a:t>
            </a: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Read/Write</a:t>
            </a:r>
            <a:endParaRPr lang="zh-CN" altLang="en-US" sz="1802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38546" y="3500450"/>
            <a:ext cx="594650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Ibatis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83147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6851" y="2187710"/>
            <a:ext cx="1230401" cy="5743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Service</a:t>
            </a:r>
          </a:p>
          <a:p>
            <a:pPr marL="0" marR="0" lvl="0" indent="0" defTabSz="914400" eaLnBrk="1" fontAlgn="auto" latinLnBrk="0" hangingPunct="1">
              <a:lnSpc>
                <a:spcPts val="2162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Framework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1391" y="5013777"/>
            <a:ext cx="711733" cy="132087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61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1190" smtClean="0">
                <a:solidFill>
                  <a:srgbClr val="FFFFFF"/>
                </a:solidFill>
                <a:latin typeface="微软雅黑"/>
              </a:rPr>
              <a:t>DAO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86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2146" y="5013777"/>
            <a:ext cx="349455" cy="1901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61"/>
              </a:lnSpc>
            </a:pPr>
            <a:r>
              <a:rPr lang="en-US" altLang="zh-CN" sz="1190" smtClean="0">
                <a:solidFill>
                  <a:srgbClr val="FFFFFF"/>
                </a:solidFill>
                <a:latin typeface="微软雅黑"/>
              </a:rPr>
              <a:t>DAO</a:t>
            </a:r>
            <a:endParaRPr lang="zh-CN" altLang="en-US" sz="119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7601" y="5052199"/>
            <a:ext cx="346249" cy="1901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57"/>
              </a:lnSpc>
            </a:pP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DAO</a:t>
            </a:r>
            <a:endParaRPr lang="zh-CN" altLang="en-US" sz="1188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65646" y="3982538"/>
            <a:ext cx="259686" cy="2159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BO</a:t>
            </a:r>
            <a:endParaRPr lang="zh-CN" altLang="en-US" sz="140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2935" y="2884369"/>
            <a:ext cx="271549" cy="13465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UC</a:t>
            </a: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2602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AO</a:t>
            </a: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2147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BO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3670" y="2871542"/>
            <a:ext cx="375103" cy="13220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1"/>
              </a:lnSpc>
              <a:buClrTx/>
              <a:buSzTx/>
              <a:buNone/>
              <a:tabLst>
                <a:tab pos="63500" algn="l"/>
                <a:tab pos="114300" algn="l"/>
              </a:tabLst>
              <a:defRPr/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143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2"/>
              </a:lnSpc>
              <a:buClrTx/>
              <a:buSzTx/>
              <a:buNone/>
              <a:tabLst>
                <a:tab pos="63500" algn="l"/>
                <a:tab pos="114300" algn="l"/>
              </a:tabLst>
              <a:defRPr/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	AO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143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143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143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146"/>
              </a:lnSpc>
              <a:buClrTx/>
              <a:buSzTx/>
              <a:buNone/>
              <a:tabLst>
                <a:tab pos="63500" algn="l"/>
                <a:tab pos="114300" algn="l"/>
              </a:tabLst>
              <a:defRPr/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		BO</a:t>
            </a:r>
            <a:endParaRPr lang="zh-CN" altLang="en-US" sz="140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21959" y="2896874"/>
            <a:ext cx="271549" cy="6520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4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UC</a:t>
            </a:r>
          </a:p>
          <a:p>
            <a:pPr>
              <a:lnSpc>
                <a:spcPts val="1000"/>
              </a:lnSpc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2602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AO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22694" y="2884369"/>
            <a:ext cx="271549" cy="6519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UC</a:t>
            </a: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2602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AO</a:t>
            </a:r>
            <a:endParaRPr lang="zh-CN" altLang="en-US" sz="140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5145" y="867244"/>
            <a:ext cx="4834657" cy="11997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5242"/>
              </a:lnSpc>
              <a:buClrTx/>
              <a:buSzTx/>
              <a:buNone/>
              <a:tabLst>
                <a:tab pos="4102100" algn="l"/>
              </a:tabLst>
              <a:defRPr/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V2.1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逻辑结构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02100" algn="l"/>
              </a:tabLst>
              <a:defRPr/>
            </a:pPr>
            <a:endParaRPr lang="zh-CN" altLang="en-US" sz="3998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95"/>
              </a:lnSpc>
              <a:buClrTx/>
              <a:buSzTx/>
              <a:buNone/>
              <a:tabLst>
                <a:tab pos="4102100" algn="l"/>
              </a:tabLst>
              <a:defRPr/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	</a:t>
            </a: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表示层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82770" y="2210892"/>
            <a:ext cx="1554913" cy="202619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76200" algn="l"/>
                <a:tab pos="101600" algn="l"/>
                <a:tab pos="1282700" algn="l"/>
              </a:tabLst>
              <a:defRPr/>
            </a:pP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业务请求转发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01600" algn="l"/>
                <a:tab pos="1282700" algn="l"/>
              </a:tabLst>
              <a:defRPr/>
            </a:pPr>
            <a:endParaRPr lang="zh-CN" altLang="en-US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01600" algn="l"/>
                <a:tab pos="1282700" algn="l"/>
              </a:tabLst>
              <a:defRPr/>
            </a:pPr>
            <a:endParaRPr lang="zh-CN" altLang="en-US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93"/>
              </a:lnSpc>
              <a:buClrTx/>
              <a:buSzTx/>
              <a:buNone/>
              <a:tabLst>
                <a:tab pos="76200" algn="l"/>
                <a:tab pos="101600" algn="l"/>
                <a:tab pos="1282700" algn="l"/>
              </a:tabLst>
              <a:defRPr/>
            </a:pP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zh-CN" altLang="en-US" sz="1586" smtClean="0">
                <a:solidFill>
                  <a:srgbClr val="FFFFFF"/>
                </a:solidFill>
                <a:latin typeface="微软雅黑"/>
              </a:rPr>
              <a:t>业务流程处理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01600" algn="l"/>
                <a:tab pos="1282700" algn="l"/>
              </a:tabLst>
              <a:defRPr/>
            </a:pPr>
            <a:endParaRPr lang="zh-CN" altLang="en-US" sz="158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01600" algn="l"/>
                <a:tab pos="1282700" algn="l"/>
              </a:tabLst>
              <a:defRPr/>
            </a:pPr>
            <a:endParaRPr lang="zh-CN" altLang="en-US" sz="158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01600" algn="l"/>
                <a:tab pos="1282700" algn="l"/>
              </a:tabLst>
              <a:defRPr/>
            </a:pPr>
            <a:endParaRPr lang="zh-CN" altLang="en-US" sz="158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01600" algn="l"/>
                <a:tab pos="1282700" algn="l"/>
              </a:tabLst>
              <a:defRPr/>
            </a:pPr>
            <a:endParaRPr lang="zh-CN" altLang="en-US" sz="158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41"/>
              </a:lnSpc>
              <a:buClrTx/>
              <a:buSzTx/>
              <a:buNone/>
              <a:tabLst>
                <a:tab pos="76200" algn="l"/>
                <a:tab pos="101600" algn="l"/>
                <a:tab pos="1282700" algn="l"/>
              </a:tabLst>
              <a:defRPr/>
            </a:pPr>
            <a:r>
              <a:rPr lang="zh-CN" altLang="en-US" sz="1586" smtClean="0">
                <a:solidFill>
                  <a:srgbClr val="FFFFFF"/>
                </a:solidFill>
                <a:latin typeface="微软雅黑"/>
              </a:rPr>
              <a:t>		业务逻辑层</a:t>
            </a:r>
          </a:p>
          <a:p>
            <a:pPr marL="0" marR="0" lvl="0" indent="0" defTabSz="914400" eaLnBrk="1" fontAlgn="auto" latinLnBrk="0" hangingPunct="1">
              <a:lnSpc>
                <a:spcPts val="1797"/>
              </a:lnSpc>
              <a:buClrTx/>
              <a:buSzTx/>
              <a:buNone/>
              <a:tabLst>
                <a:tab pos="76200" algn="l"/>
                <a:tab pos="101600" algn="l"/>
                <a:tab pos="1282700" algn="l"/>
              </a:tabLst>
              <a:defRPr/>
            </a:pPr>
            <a:r>
              <a:rPr lang="zh-CN" altLang="en-US" sz="1586" smtClean="0">
                <a:solidFill>
                  <a:srgbClr val="FFFFFF"/>
                </a:solidFill>
                <a:latin typeface="微软雅黑"/>
              </a:rPr>
              <a:t>			</a:t>
            </a: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BO</a:t>
            </a:r>
            <a:endParaRPr lang="zh-CN" altLang="en-US" sz="140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17771" y="4756039"/>
            <a:ext cx="1017907" cy="157735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77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1584" smtClean="0">
                <a:solidFill>
                  <a:srgbClr val="FFFFFF"/>
                </a:solidFill>
                <a:latin typeface="微软雅黑"/>
              </a:rPr>
              <a:t>数据持久层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</a:tabLst>
              <a:defRPr/>
            </a:pPr>
            <a:endParaRPr lang="zh-CN" altLang="en-US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200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1584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4069" y="5013777"/>
            <a:ext cx="711733" cy="132087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61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1190" smtClean="0">
                <a:solidFill>
                  <a:srgbClr val="FFFFFF"/>
                </a:solidFill>
                <a:latin typeface="微软雅黑"/>
              </a:rPr>
              <a:t>DAO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en-US" altLang="zh-CN" sz="1190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86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48433" y="2750642"/>
            <a:ext cx="187552" cy="171841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S</a:t>
            </a:r>
          </a:p>
          <a:p>
            <a:pPr marL="0" marR="0" lvl="0" indent="0" defTabSz="914400" eaLnBrk="1" fontAlgn="auto" latinLnBrk="0" hangingPunct="1">
              <a:lnSpc>
                <a:spcPts val="2164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pt-BR" altLang="zh-CN" sz="1802" smtClean="0">
                <a:solidFill>
                  <a:srgbClr val="FFFFFF"/>
                </a:solidFill>
                <a:latin typeface="微软雅黑"/>
              </a:rPr>
              <a:t>P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R</a:t>
            </a:r>
          </a:p>
          <a:p>
            <a:pPr marL="0" marR="0" lvl="0" indent="0" defTabSz="914400" eaLnBrk="1" fontAlgn="auto" latinLnBrk="0" hangingPunct="1">
              <a:lnSpc>
                <a:spcPts val="2162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	I</a:t>
            </a:r>
          </a:p>
          <a:p>
            <a:pPr marL="0" marR="0" lvl="0" indent="0" defTabSz="914400" eaLnBrk="1" fontAlgn="auto" latinLnBrk="0" hangingPunct="1">
              <a:lnSpc>
                <a:spcPts val="2163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pt-BR" altLang="zh-CN" sz="1802" smtClean="0">
                <a:solidFill>
                  <a:srgbClr val="FFFFFF"/>
                </a:solidFill>
                <a:latin typeface="微软雅黑"/>
              </a:rPr>
              <a:t>N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G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83073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886200" y="1600200"/>
            <a:ext cx="4800601" cy="1517397"/>
          </a:xfrm>
          <a:custGeom>
            <a:avLst/>
            <a:gdLst/>
            <a:ahLst/>
            <a:cxnLst/>
            <a:rect l="0" t="0" r="0" b="0"/>
            <a:pathLst>
              <a:path w="4800601" h="1517397">
                <a:moveTo>
                  <a:pt x="0" y="1517396"/>
                </a:moveTo>
                <a:lnTo>
                  <a:pt x="4800600" y="1517396"/>
                </a:lnTo>
                <a:lnTo>
                  <a:pt x="4800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3886200" y="1600200"/>
            <a:ext cx="4800601" cy="1517397"/>
          </a:xfrm>
          <a:custGeom>
            <a:avLst/>
            <a:gdLst/>
            <a:ahLst/>
            <a:cxnLst/>
            <a:rect l="0" t="0" r="0" b="0"/>
            <a:pathLst>
              <a:path w="4800601" h="1517397">
                <a:moveTo>
                  <a:pt x="0" y="1517396"/>
                </a:moveTo>
                <a:lnTo>
                  <a:pt x="4800600" y="1517396"/>
                </a:lnTo>
                <a:lnTo>
                  <a:pt x="4800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886200" y="3276600"/>
            <a:ext cx="4800601" cy="1517397"/>
          </a:xfrm>
          <a:custGeom>
            <a:avLst/>
            <a:gdLst/>
            <a:ahLst/>
            <a:cxnLst/>
            <a:rect l="0" t="0" r="0" b="0"/>
            <a:pathLst>
              <a:path w="4800601" h="1517397">
                <a:moveTo>
                  <a:pt x="0" y="1517396"/>
                </a:moveTo>
                <a:lnTo>
                  <a:pt x="4800600" y="1517396"/>
                </a:lnTo>
                <a:lnTo>
                  <a:pt x="4800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3886200" y="3276600"/>
            <a:ext cx="4800601" cy="1517397"/>
          </a:xfrm>
          <a:custGeom>
            <a:avLst/>
            <a:gdLst/>
            <a:ahLst/>
            <a:cxnLst/>
            <a:rect l="0" t="0" r="0" b="0"/>
            <a:pathLst>
              <a:path w="4800601" h="1517397">
                <a:moveTo>
                  <a:pt x="0" y="1517396"/>
                </a:moveTo>
                <a:lnTo>
                  <a:pt x="4800600" y="1517396"/>
                </a:lnTo>
                <a:lnTo>
                  <a:pt x="4800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886200" y="4953038"/>
            <a:ext cx="4800601" cy="1517397"/>
          </a:xfrm>
          <a:custGeom>
            <a:avLst/>
            <a:gdLst/>
            <a:ahLst/>
            <a:cxnLst/>
            <a:rect l="0" t="0" r="0" b="0"/>
            <a:pathLst>
              <a:path w="4800601" h="1517397">
                <a:moveTo>
                  <a:pt x="0" y="1517396"/>
                </a:moveTo>
                <a:lnTo>
                  <a:pt x="4800600" y="1517396"/>
                </a:lnTo>
                <a:lnTo>
                  <a:pt x="4800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886200" y="4953038"/>
            <a:ext cx="4800601" cy="1517397"/>
          </a:xfrm>
          <a:custGeom>
            <a:avLst/>
            <a:gdLst/>
            <a:ahLst/>
            <a:cxnLst/>
            <a:rect l="0" t="0" r="0" b="0"/>
            <a:pathLst>
              <a:path w="4800601" h="1517397">
                <a:moveTo>
                  <a:pt x="0" y="1517396"/>
                </a:moveTo>
                <a:lnTo>
                  <a:pt x="4800600" y="1517396"/>
                </a:lnTo>
                <a:lnTo>
                  <a:pt x="4800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36700"/>
            <a:ext cx="4953000" cy="1663700"/>
          </a:xfrm>
          <a:prstGeom prst="rect">
            <a:avLst/>
          </a:prstGeom>
        </p:spPr>
      </p:pic>
      <p:pic>
        <p:nvPicPr>
          <p:cNvPr id="9" name="图片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25800"/>
            <a:ext cx="4953000" cy="1663700"/>
          </a:xfrm>
          <a:prstGeom prst="rect">
            <a:avLst/>
          </a:prstGeom>
        </p:spPr>
      </p:pic>
      <p:pic>
        <p:nvPicPr>
          <p:cNvPr id="10" name="图片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902200"/>
            <a:ext cx="4953000" cy="1663700"/>
          </a:xfrm>
          <a:prstGeom prst="rect">
            <a:avLst/>
          </a:prstGeom>
        </p:spPr>
      </p:pic>
      <p:pic>
        <p:nvPicPr>
          <p:cNvPr id="11" name="图片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5145" y="867244"/>
            <a:ext cx="3789499" cy="61549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微软雅黑"/>
              </a:rPr>
              <a:t>V2.1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数据可伸缩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945" y="1765122"/>
            <a:ext cx="3515386" cy="19492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684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垂直（按业务）</a:t>
            </a:r>
          </a:p>
          <a:p>
            <a:pPr marL="0" marR="0" lvl="0" indent="0" defTabSz="914400" eaLnBrk="1" fontAlgn="auto" latinLnBrk="0" hangingPunct="1">
              <a:lnSpc>
                <a:spcPts val="4034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水平（按规则）</a:t>
            </a:r>
          </a:p>
          <a:p>
            <a:pPr marL="0" marR="0" lvl="0" indent="0" defTabSz="914400" eaLnBrk="1" fontAlgn="auto" latinLnBrk="0" hangingPunct="1">
              <a:lnSpc>
                <a:spcPts val="3431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1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414" smtClean="0">
                <a:solidFill>
                  <a:srgbClr val="000000"/>
                </a:solidFill>
                <a:latin typeface="微软雅黑"/>
              </a:rPr>
              <a:t>核心及大数据量</a:t>
            </a:r>
          </a:p>
          <a:p>
            <a:pPr marL="0" marR="0" lvl="0" indent="0" defTabSz="914400" eaLnBrk="1" fontAlgn="auto" latinLnBrk="0" hangingPunct="1">
              <a:lnSpc>
                <a:spcPts val="4062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应用系统处理规则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3142" y="2310773"/>
            <a:ext cx="445635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b="1" smtClean="0">
                <a:solidFill>
                  <a:srgbClr val="FFFFFF"/>
                </a:solidFill>
                <a:latin typeface="微软雅黑"/>
              </a:rPr>
              <a:t>……</a:t>
            </a:r>
            <a:endParaRPr lang="zh-CN" altLang="en-US" sz="1802" b="1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28211" y="1913966"/>
            <a:ext cx="633187" cy="39882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b="1" smtClean="0">
                <a:solidFill>
                  <a:srgbClr val="FFFFFF"/>
                </a:solidFill>
                <a:latin typeface="微软雅黑"/>
              </a:rPr>
              <a:t>核心</a:t>
            </a:r>
          </a:p>
          <a:p>
            <a:pPr marL="0" marR="0" lvl="0" indent="0" defTabSz="914400" eaLnBrk="1" fontAlgn="auto" latinLnBrk="0" hangingPunct="1">
              <a:lnSpc>
                <a:spcPts val="2164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zh-CN" altLang="en-US" b="1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zh-CN" altLang="en-US" sz="1802" b="1" smtClean="0">
                <a:solidFill>
                  <a:srgbClr val="FFFFFF"/>
                </a:solidFill>
                <a:latin typeface="微软雅黑"/>
              </a:rPr>
              <a:t>业务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zh-CN" altLang="en-US" sz="1802" b="1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zh-CN" altLang="en-US" b="1" smtClean="0">
                <a:solidFill>
                  <a:srgbClr val="FFFFFF"/>
                </a:solidFill>
                <a:latin typeface="微软雅黑"/>
              </a:rPr>
              <a:t>数据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zh-CN" altLang="en-US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zh-CN" altLang="en-US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zh-CN" altLang="en-US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zh-CN" altLang="en-US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zh-CN" altLang="en-US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zh-CN" altLang="en-US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88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zh-CN" altLang="en-US" sz="1802" b="1" smtClean="0">
                <a:solidFill>
                  <a:srgbClr val="FFFFFF"/>
                </a:solidFill>
                <a:latin typeface="微软雅黑"/>
              </a:rPr>
              <a:t>业务</a:t>
            </a:r>
            <a:r>
              <a:rPr lang="en-US" altLang="zh-CN" sz="1802" b="1" smtClean="0">
                <a:solidFill>
                  <a:srgbClr val="FFFFFF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en-US" altLang="zh-CN" b="1" smtClean="0">
                <a:solidFill>
                  <a:srgbClr val="FFFFFF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b="1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47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en-US" altLang="zh-CN" b="1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zh-CN" altLang="en-US" b="1" smtClean="0">
                <a:solidFill>
                  <a:srgbClr val="FFFFFF"/>
                </a:solidFill>
                <a:latin typeface="微软雅黑"/>
              </a:rPr>
              <a:t>业务</a:t>
            </a:r>
            <a:r>
              <a:rPr lang="en-US" altLang="zh-CN" b="1" smtClean="0">
                <a:solidFill>
                  <a:srgbClr val="FFFFFF"/>
                </a:solidFill>
                <a:latin typeface="微软雅黑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ts val="2163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en-US" altLang="zh-CN" b="1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802" b="1" smtClean="0">
                <a:solidFill>
                  <a:srgbClr val="FFFFFF"/>
                </a:solidFill>
                <a:latin typeface="微软雅黑"/>
              </a:rPr>
              <a:t>……</a:t>
            </a:r>
            <a:endParaRPr lang="zh-CN" altLang="en-US" sz="1802" b="1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62828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2095500"/>
            <a:ext cx="4432300" cy="4165600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4792" y="2356493"/>
            <a:ext cx="750205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Node1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2790" y="2432693"/>
            <a:ext cx="444032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APP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4292" y="3805309"/>
            <a:ext cx="750205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Node1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070" y="3729109"/>
            <a:ext cx="750205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Node1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145" y="943415"/>
            <a:ext cx="2846036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V2.1 TBStore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945" y="1762205"/>
            <a:ext cx="3589124" cy="11285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基亍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BDB</a:t>
            </a:r>
          </a:p>
          <a:p>
            <a:pPr>
              <a:lnSpc>
                <a:spcPts val="4610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采用请求转发方式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1270" y="5574317"/>
            <a:ext cx="613951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1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07178" y="5574317"/>
            <a:ext cx="613951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2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5594" y="5574317"/>
            <a:ext cx="613951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8948" y="2280361"/>
            <a:ext cx="1178079" cy="18951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1905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Node1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10"/>
              </a:lnSpc>
              <a:buClrTx/>
              <a:buSzTx/>
              <a:buNone/>
              <a:tabLst>
                <a:tab pos="1905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Dispatcher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5736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943415"/>
            <a:ext cx="3685561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V2.1 TaobaoCDN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5686428" cy="5010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squid apache+php lighttpd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2347675"/>
            <a:ext cx="7651133" cy="11285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静态页面（包括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php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页面）、图片、描述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最初只有杭州和上海两个站点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945" y="3519445"/>
            <a:ext cx="7692812" cy="504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320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现在发展到北京、广州、西安、天津、武</a:t>
            </a:r>
            <a:endParaRPr lang="zh-CN" altLang="en-US" sz="32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2150" y="4004009"/>
            <a:ext cx="4174220" cy="49648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汉、济南等近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10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个站点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945" y="4589479"/>
            <a:ext cx="5373266" cy="49648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现在每天高峰期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30G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流量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秒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02376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3795013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V2.1 session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框架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2603277" cy="49648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Session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框架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6450" y="2336876"/>
            <a:ext cx="4597412" cy="987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支持集中方式、复制方式等</a:t>
            </a:r>
          </a:p>
          <a:p>
            <a:pPr>
              <a:lnSpc>
                <a:spcPts val="4035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对代码透明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9484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2157642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V2.2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需求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2872581" cy="11285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提高系统性能</a:t>
            </a:r>
          </a:p>
          <a:p>
            <a:pPr>
              <a:lnSpc>
                <a:spcPts val="4610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降低存储成本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2933272"/>
            <a:ext cx="3999493" cy="504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支撑海量数据的搜索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88734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57200" y="2514600"/>
            <a:ext cx="4267201" cy="914401"/>
          </a:xfrm>
          <a:custGeom>
            <a:avLst/>
            <a:gdLst/>
            <a:ahLst/>
            <a:cxnLst/>
            <a:rect l="0" t="0" r="0" b="0"/>
            <a:pathLst>
              <a:path w="4267201" h="914401">
                <a:moveTo>
                  <a:pt x="0" y="914400"/>
                </a:moveTo>
                <a:lnTo>
                  <a:pt x="4267200" y="914400"/>
                </a:lnTo>
                <a:lnTo>
                  <a:pt x="426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457200" y="2514600"/>
            <a:ext cx="4267201" cy="914401"/>
          </a:xfrm>
          <a:custGeom>
            <a:avLst/>
            <a:gdLst/>
            <a:ahLst/>
            <a:cxnLst/>
            <a:rect l="0" t="0" r="0" b="0"/>
            <a:pathLst>
              <a:path w="4267201" h="914401">
                <a:moveTo>
                  <a:pt x="0" y="914400"/>
                </a:moveTo>
                <a:lnTo>
                  <a:pt x="4267200" y="914400"/>
                </a:lnTo>
                <a:lnTo>
                  <a:pt x="426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457200" y="3505200"/>
            <a:ext cx="4267201" cy="914401"/>
          </a:xfrm>
          <a:custGeom>
            <a:avLst/>
            <a:gdLst/>
            <a:ahLst/>
            <a:cxnLst/>
            <a:rect l="0" t="0" r="0" b="0"/>
            <a:pathLst>
              <a:path w="4267201" h="914401">
                <a:moveTo>
                  <a:pt x="0" y="914400"/>
                </a:moveTo>
                <a:lnTo>
                  <a:pt x="4267200" y="914400"/>
                </a:lnTo>
                <a:lnTo>
                  <a:pt x="426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57200" y="3505200"/>
            <a:ext cx="4267201" cy="914401"/>
          </a:xfrm>
          <a:custGeom>
            <a:avLst/>
            <a:gdLst/>
            <a:ahLst/>
            <a:cxnLst/>
            <a:rect l="0" t="0" r="0" b="0"/>
            <a:pathLst>
              <a:path w="4267201" h="914401">
                <a:moveTo>
                  <a:pt x="0" y="914400"/>
                </a:moveTo>
                <a:lnTo>
                  <a:pt x="4267200" y="914400"/>
                </a:lnTo>
                <a:lnTo>
                  <a:pt x="426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57200" y="4495800"/>
            <a:ext cx="4267201" cy="914401"/>
          </a:xfrm>
          <a:custGeom>
            <a:avLst/>
            <a:gdLst/>
            <a:ahLst/>
            <a:cxnLst/>
            <a:rect l="0" t="0" r="0" b="0"/>
            <a:pathLst>
              <a:path w="4267201" h="914401">
                <a:moveTo>
                  <a:pt x="0" y="914400"/>
                </a:moveTo>
                <a:lnTo>
                  <a:pt x="4267200" y="914400"/>
                </a:lnTo>
                <a:lnTo>
                  <a:pt x="426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57200" y="4495800"/>
            <a:ext cx="4267201" cy="914401"/>
          </a:xfrm>
          <a:custGeom>
            <a:avLst/>
            <a:gdLst/>
            <a:ahLst/>
            <a:cxnLst/>
            <a:rect l="0" t="0" r="0" b="0"/>
            <a:pathLst>
              <a:path w="4267201" h="914401">
                <a:moveTo>
                  <a:pt x="0" y="914400"/>
                </a:moveTo>
                <a:lnTo>
                  <a:pt x="4267200" y="914400"/>
                </a:lnTo>
                <a:lnTo>
                  <a:pt x="426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1100"/>
            <a:ext cx="4419600" cy="3060700"/>
          </a:xfrm>
          <a:prstGeom prst="rect">
            <a:avLst/>
          </a:prstGeom>
        </p:spPr>
      </p:pic>
      <p:pic>
        <p:nvPicPr>
          <p:cNvPr id="9" name="图片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2438400"/>
            <a:ext cx="3924300" cy="2832100"/>
          </a:xfrm>
          <a:prstGeom prst="rect">
            <a:avLst/>
          </a:prstGeom>
        </p:spPr>
      </p:pic>
      <p:pic>
        <p:nvPicPr>
          <p:cNvPr id="10" name="图片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5145" y="867244"/>
            <a:ext cx="3077766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淘宝是什么？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945" y="1762205"/>
            <a:ext cx="3178755" cy="504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淘宝是一个网站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7298" y="2713744"/>
            <a:ext cx="1275286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b="1" smtClean="0">
                <a:solidFill>
                  <a:srgbClr val="FFFFFF"/>
                </a:solidFill>
                <a:latin typeface="微软雅黑"/>
              </a:rPr>
              <a:t>WebServer</a:t>
            </a:r>
            <a:endParaRPr lang="zh-CN" altLang="en-US" sz="1802" b="1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298" y="3705301"/>
            <a:ext cx="1225720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b="1" smtClean="0">
                <a:solidFill>
                  <a:srgbClr val="FFFFFF"/>
                </a:solidFill>
                <a:latin typeface="微软雅黑"/>
              </a:rPr>
              <a:t>AppServer</a:t>
            </a:r>
            <a:endParaRPr lang="zh-CN" altLang="en-US" b="1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7298" y="4696536"/>
            <a:ext cx="1084656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b="1" smtClean="0">
                <a:solidFill>
                  <a:srgbClr val="FFFFFF"/>
                </a:solidFill>
                <a:latin typeface="微软雅黑"/>
              </a:rPr>
              <a:t>DBServer</a:t>
            </a:r>
            <a:endParaRPr lang="zh-CN" altLang="en-US" b="1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11112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3009900"/>
            <a:ext cx="5067300" cy="37465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943415"/>
            <a:ext cx="548900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V2.2 2006.10 – 2007.12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1762205"/>
            <a:ext cx="3164905" cy="49648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分布式存储 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TFS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945" y="2347675"/>
            <a:ext cx="3688510" cy="171841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分布式缓存 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TDBM</a:t>
            </a:r>
          </a:p>
          <a:p>
            <a:pPr>
              <a:lnSpc>
                <a:spcPts val="4611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前端页面缓存 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ESI</a:t>
            </a:r>
          </a:p>
          <a:p>
            <a:pPr>
              <a:lnSpc>
                <a:spcPts val="4612"/>
              </a:lnSpc>
            </a:pPr>
            <a:r>
              <a:rPr lang="en-US" altLang="zh-CN" sz="320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搜索引擎升级</a:t>
            </a:r>
            <a:endParaRPr lang="zh-CN" altLang="en-US" sz="3204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8856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62377" y="1371735"/>
            <a:ext cx="1166986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Function 3</a:t>
            </a:r>
            <a:endParaRPr lang="zh-CN" altLang="en-US" sz="1802">
              <a:solidFill>
                <a:srgbClr val="FFFF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6850" y="1670507"/>
            <a:ext cx="597921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JBoss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3447" y="1676789"/>
            <a:ext cx="1166986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Function 1</a:t>
            </a:r>
            <a:endParaRPr lang="zh-CN" altLang="en-US" sz="1802">
              <a:solidFill>
                <a:srgbClr val="FFFF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0339" y="1975239"/>
            <a:ext cx="59792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JBoss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90900" y="2280361"/>
            <a:ext cx="657681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WebX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8335" y="2432693"/>
            <a:ext cx="65768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WebX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4357" y="2737815"/>
            <a:ext cx="719749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Spring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1792" y="2890274"/>
            <a:ext cx="719749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Spring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7476" y="3195396"/>
            <a:ext cx="594650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Ibatis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4911" y="3347728"/>
            <a:ext cx="594650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Ibatis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5145" y="943415"/>
            <a:ext cx="1003480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V2.2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97329" y="4147007"/>
            <a:ext cx="1079976" cy="2244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Read/Write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2403" y="5141413"/>
            <a:ext cx="556243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Oracle</a:t>
            </a: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2805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30908" y="5141413"/>
            <a:ext cx="556243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Oracle</a:t>
            </a: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2805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87091" y="5061915"/>
            <a:ext cx="525785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dump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48151" y="4516704"/>
            <a:ext cx="735714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Search</a:t>
            </a:r>
            <a:endParaRPr lang="zh-CN" altLang="en-US">
              <a:solidFill>
                <a:srgbClr val="FFFF00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78324" y="4659257"/>
            <a:ext cx="613951" cy="135934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4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1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80634" y="4659257"/>
            <a:ext cx="1574534" cy="135934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368300" algn="l"/>
                <a:tab pos="5969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368300" algn="l"/>
                <a:tab pos="5969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ts val="1522"/>
              </a:lnSpc>
              <a:buClrTx/>
              <a:buSzTx/>
              <a:buNone/>
              <a:tabLst>
                <a:tab pos="368300" algn="l"/>
                <a:tab pos="596900" algn="l"/>
              </a:tabLst>
              <a:defRPr/>
            </a:pP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Read/Write </a:t>
            </a:r>
            <a:r>
              <a:rPr lang="en-US" altLang="zh-CN" sz="1802" smtClean="0">
                <a:solidFill>
                  <a:srgbClr val="FFFFFF"/>
                </a:solidFill>
                <a:latin typeface="Times New Roman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2321"/>
              </a:lnSpc>
              <a:buClrTx/>
              <a:buSzTx/>
              <a:buNone/>
              <a:tabLst>
                <a:tab pos="368300" algn="l"/>
                <a:tab pos="5969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Times New Roman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63"/>
              </a:lnSpc>
              <a:buClrTx/>
              <a:buSzTx/>
              <a:buNone/>
              <a:tabLst>
                <a:tab pos="368300" algn="l"/>
                <a:tab pos="5969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</a:t>
            </a: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2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46848" y="4659257"/>
            <a:ext cx="613951" cy="13465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4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76323" y="1219335"/>
            <a:ext cx="375103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00"/>
                </a:solidFill>
                <a:latin typeface="微软雅黑"/>
              </a:rPr>
              <a:t>……</a:t>
            </a:r>
            <a:endParaRPr lang="zh-CN" altLang="en-US" sz="1802">
              <a:solidFill>
                <a:srgbClr val="FFFF00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9873" y="1524457"/>
            <a:ext cx="3932102" cy="184665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139700" algn="l"/>
                <a:tab pos="203200" algn="l"/>
                <a:tab pos="889000" algn="l"/>
                <a:tab pos="1295400" algn="l"/>
              </a:tabLst>
              <a:defRPr/>
            </a:pPr>
            <a:r>
              <a:rPr lang="en-US" altLang="zh-CN" smtClean="0"/>
              <a:t>				</a:t>
            </a: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Function 2</a:t>
            </a:r>
          </a:p>
          <a:p>
            <a:pPr marL="0" marR="0" lvl="0" indent="0" defTabSz="914400" eaLnBrk="1" fontAlgn="auto" latinLnBrk="0" hangingPunct="1">
              <a:lnSpc>
                <a:spcPts val="2350"/>
              </a:lnSpc>
              <a:buClrTx/>
              <a:buSzTx/>
              <a:buNone/>
              <a:tabLst>
                <a:tab pos="139700" algn="l"/>
                <a:tab pos="203200" algn="l"/>
                <a:tab pos="889000" algn="l"/>
                <a:tab pos="1295400" algn="l"/>
              </a:tabLst>
              <a:defRPr/>
            </a:pPr>
            <a:r>
              <a:rPr lang="en-US" altLang="zh-CN" smtClean="0">
                <a:solidFill>
                  <a:srgbClr val="FFFF00"/>
                </a:solidFill>
                <a:latin typeface="微软雅黑"/>
              </a:rPr>
              <a:t>		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JBoss</a:t>
            </a:r>
          </a:p>
          <a:p>
            <a:pPr marL="0" marR="0" lvl="0" indent="0" defTabSz="914400" eaLnBrk="1" fontAlgn="auto" latinLnBrk="0" hangingPunct="1">
              <a:lnSpc>
                <a:spcPts val="2402"/>
              </a:lnSpc>
              <a:buClrTx/>
              <a:buSzTx/>
              <a:buNone/>
              <a:tabLst>
                <a:tab pos="139700" algn="l"/>
                <a:tab pos="203200" algn="l"/>
                <a:tab pos="889000" algn="l"/>
                <a:tab pos="1295400" algn="l"/>
              </a:tabLst>
              <a:defRPr/>
            </a:pP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淘宝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MVC                                 JBoss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  <a:tab pos="203200" algn="l"/>
                <a:tab pos="889000" algn="l"/>
                <a:tab pos="1295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2"/>
              </a:lnSpc>
              <a:buClrTx/>
              <a:buSzTx/>
              <a:buNone/>
              <a:tabLst>
                <a:tab pos="139700" algn="l"/>
                <a:tab pos="203200" algn="l"/>
                <a:tab pos="889000" algn="l"/>
                <a:tab pos="12954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Spring                                  WebX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39700" algn="l"/>
                <a:tab pos="203200" algn="l"/>
                <a:tab pos="889000" algn="l"/>
                <a:tab pos="1295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3"/>
              </a:lnSpc>
              <a:buClrTx/>
              <a:buSzTx/>
              <a:buNone/>
              <a:tabLst>
                <a:tab pos="139700" algn="l"/>
                <a:tab pos="203200" algn="l"/>
                <a:tab pos="889000" algn="l"/>
                <a:tab pos="12954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	Ibatis                                   Spring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546" y="3500450"/>
            <a:ext cx="594650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Ibatis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84345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0827" y="2356493"/>
            <a:ext cx="750205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Node1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08825" y="2432693"/>
            <a:ext cx="444032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APP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1914" y="3500450"/>
            <a:ext cx="748603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Node1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6052" y="3576650"/>
            <a:ext cx="1366271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NameServer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4670" y="5650517"/>
            <a:ext cx="61395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0959" y="5650517"/>
            <a:ext cx="61395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9248" y="5650517"/>
            <a:ext cx="61395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5145" y="943415"/>
            <a:ext cx="1933222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V2.2 TFS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945" y="1762205"/>
            <a:ext cx="2872581" cy="230832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类似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GFS</a:t>
            </a:r>
          </a:p>
          <a:p>
            <a:pPr>
              <a:lnSpc>
                <a:spcPts val="4610"/>
              </a:lnSpc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支持数据紧缩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支持数据去重</a:t>
            </a:r>
          </a:p>
          <a:p>
            <a:pPr>
              <a:lnSpc>
                <a:spcPts val="4612"/>
              </a:lnSpc>
            </a:pPr>
            <a:r>
              <a:rPr lang="zh-CN" altLang="en-US" sz="320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去重后：</a:t>
            </a:r>
            <a:endParaRPr lang="zh-CN" altLang="en-US" sz="32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83578" y="2280361"/>
            <a:ext cx="748603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Node1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55897" y="3424250"/>
            <a:ext cx="748603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Node1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68470" y="5574317"/>
            <a:ext cx="613951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7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11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4759" y="5574317"/>
            <a:ext cx="613951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7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22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3048" y="5574317"/>
            <a:ext cx="613951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7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nn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47234" y="2615895"/>
            <a:ext cx="872034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b="1" smtClean="0">
                <a:solidFill>
                  <a:srgbClr val="000000"/>
                </a:solidFill>
                <a:latin typeface="微软雅黑"/>
              </a:rPr>
              <a:t>Lookup</a:t>
            </a:r>
            <a:endParaRPr lang="zh-CN" altLang="en-US" b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71742" y="4445965"/>
            <a:ext cx="1527662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b="1" smtClean="0">
                <a:solidFill>
                  <a:srgbClr val="000000"/>
                </a:solidFill>
                <a:latin typeface="微软雅黑"/>
              </a:rPr>
              <a:t>Put/Get Data</a:t>
            </a:r>
            <a:endParaRPr lang="zh-CN" altLang="en-US" b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6450" y="4093794"/>
            <a:ext cx="4055597" cy="987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en-US" altLang="zh-CN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70T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数据            </a:t>
            </a:r>
            <a:r>
              <a:rPr lang="en-US" altLang="zh-CN" sz="1802" b="1" smtClean="0">
                <a:solidFill>
                  <a:srgbClr val="000000"/>
                </a:solidFill>
                <a:latin typeface="微软雅黑"/>
              </a:rPr>
              <a:t>Hear Beat</a:t>
            </a:r>
          </a:p>
          <a:p>
            <a:pPr>
              <a:lnSpc>
                <a:spcPts val="4034"/>
              </a:lnSpc>
            </a:pPr>
            <a:r>
              <a:rPr lang="en-US" altLang="zh-CN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现在每天增加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300G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28048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2171700"/>
            <a:ext cx="4584700" cy="4165600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5881" y="2432693"/>
            <a:ext cx="750205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Node1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8759" y="2356493"/>
            <a:ext cx="750205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Node1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49368" y="3958031"/>
            <a:ext cx="748603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Node1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1502" y="4034231"/>
            <a:ext cx="1435201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ConfigServer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945" y="943415"/>
            <a:ext cx="3693319" cy="135934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4426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V2.2 TDBM/Tair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3998" smtClean="0">
              <a:solidFill>
                <a:srgbClr val="00B050"/>
              </a:solidFill>
              <a:latin typeface="Franklin Gothic Medium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3998" smtClean="0">
              <a:solidFill>
                <a:srgbClr val="00B050"/>
              </a:solidFill>
              <a:latin typeface="Franklin Gothic Medium"/>
            </a:endParaRPr>
          </a:p>
          <a:p>
            <a:pPr marL="0" marR="0" lvl="0" indent="0" defTabSz="914400" eaLnBrk="1" fontAlgn="auto" latinLnBrk="0" hangingPunct="1">
              <a:lnSpc>
                <a:spcPts val="4225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基亍劢态哈希算法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945" y="2347675"/>
            <a:ext cx="4079643" cy="10515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4204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性能超越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memcache</a:t>
            </a:r>
          </a:p>
          <a:p>
            <a:pPr marL="0" marR="0" lvl="0" indent="0" defTabSz="914400" eaLnBrk="1" fontAlgn="auto" latinLnBrk="0" hangingPunct="1">
              <a:lnSpc>
                <a:spcPts val="4007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更多的系统资源消耗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9559" y="5650517"/>
            <a:ext cx="613951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2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27848" y="5650517"/>
            <a:ext cx="613951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4006" y="2509215"/>
            <a:ext cx="444032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APP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3097" y="2692095"/>
            <a:ext cx="1513235" cy="15132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6350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b="1" smtClean="0">
                <a:solidFill>
                  <a:srgbClr val="000000"/>
                </a:solidFill>
                <a:latin typeface="微软雅黑"/>
              </a:rPr>
              <a:t>Lookup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0" algn="l"/>
              </a:tabLst>
              <a:defRPr/>
            </a:pPr>
            <a:endParaRPr lang="en-US" altLang="zh-CN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0" algn="l"/>
              </a:tabLst>
              <a:defRPr/>
            </a:pPr>
            <a:endParaRPr lang="en-US" altLang="zh-CN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0" algn="l"/>
              </a:tabLst>
              <a:defRPr/>
            </a:pPr>
            <a:endParaRPr lang="en-US" altLang="zh-CN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0" algn="l"/>
              </a:tabLst>
              <a:defRPr/>
            </a:pPr>
            <a:endParaRPr lang="en-US" altLang="zh-CN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0" algn="l"/>
              </a:tabLst>
              <a:defRPr/>
            </a:pPr>
            <a:endParaRPr lang="en-US" altLang="zh-CN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0" algn="l"/>
              </a:tabLst>
              <a:defRPr/>
            </a:pPr>
            <a:endParaRPr lang="en-US" altLang="zh-CN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0" algn="l"/>
              </a:tabLst>
              <a:defRPr/>
            </a:pPr>
            <a:endParaRPr lang="en-US" altLang="zh-CN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68"/>
              </a:lnSpc>
              <a:buClrTx/>
              <a:buSzTx/>
              <a:buNone/>
              <a:tabLst>
                <a:tab pos="6350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Node1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76923" y="4522165"/>
            <a:ext cx="1527662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b="1" smtClean="0">
                <a:solidFill>
                  <a:srgbClr val="000000"/>
                </a:solidFill>
                <a:latin typeface="微软雅黑"/>
              </a:rPr>
              <a:t>Put/Get Data</a:t>
            </a:r>
            <a:endParaRPr lang="zh-CN" altLang="en-US" b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50818" y="4598365"/>
            <a:ext cx="1144544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b="1" smtClean="0">
                <a:solidFill>
                  <a:srgbClr val="000000"/>
                </a:solidFill>
                <a:latin typeface="微软雅黑"/>
              </a:rPr>
              <a:t>Hear Beat</a:t>
            </a:r>
            <a:endParaRPr lang="zh-CN" altLang="en-US" b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3524" y="5650517"/>
            <a:ext cx="613951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2159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1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86983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30850" y="1327226"/>
            <a:ext cx="444032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APP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5866" y="1327226"/>
            <a:ext cx="444032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APP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5145" y="867244"/>
            <a:ext cx="3183564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V2.2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搜索引擎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7477" y="1263531"/>
            <a:ext cx="444032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APP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3453" y="3315093"/>
            <a:ext cx="878446" cy="27956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57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r>
              <a:rPr lang="en-US" altLang="zh-CN" smtClean="0"/>
              <a:t>		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Node1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280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Col1</a:t>
            </a:r>
          </a:p>
          <a:p>
            <a:pPr marL="0" marR="0" lvl="0" indent="0" defTabSz="914400" eaLnBrk="1" fontAlgn="auto" latinLnBrk="0" hangingPunct="1">
              <a:lnSpc>
                <a:spcPts val="2000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39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871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Node</a:t>
            </a:r>
          </a:p>
          <a:p>
            <a:pPr marL="0" marR="0" lvl="0" indent="0" defTabSz="914400" eaLnBrk="1" fontAlgn="auto" latinLnBrk="0" hangingPunct="1">
              <a:lnSpc>
                <a:spcPts val="1440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		2</a:t>
            </a:r>
          </a:p>
          <a:p>
            <a:pPr marL="0" marR="0" lvl="0" indent="0" defTabSz="914400" eaLnBrk="1" fontAlgn="auto" latinLnBrk="0" hangingPunct="1">
              <a:lnSpc>
                <a:spcPts val="2347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2492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40"/>
              </a:lnSpc>
              <a:buClrTx/>
              <a:buSzTx/>
              <a:buNone/>
              <a:tabLst>
                <a:tab pos="279400" algn="l"/>
                <a:tab pos="292100" algn="l"/>
                <a:tab pos="381000" algn="l"/>
                <a:tab pos="4318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		n</a:t>
            </a:r>
            <a:endParaRPr lang="zh-CN" altLang="en-US" sz="118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111" y="3315093"/>
            <a:ext cx="687689" cy="27956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57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Node2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270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Col2</a:t>
            </a:r>
          </a:p>
          <a:p>
            <a:pPr marL="0" marR="0" lvl="0" indent="0" defTabSz="914400" eaLnBrk="1" fontAlgn="auto" latinLnBrk="0" hangingPunct="1">
              <a:lnSpc>
                <a:spcPts val="2009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39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871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Node</a:t>
            </a:r>
          </a:p>
          <a:p>
            <a:pPr marL="0" marR="0" lvl="0" indent="0" defTabSz="914400" eaLnBrk="1" fontAlgn="auto" latinLnBrk="0" hangingPunct="1">
              <a:lnSpc>
                <a:spcPts val="1440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		2</a:t>
            </a:r>
          </a:p>
          <a:p>
            <a:pPr marL="0" marR="0" lvl="0" indent="0" defTabSz="914400" eaLnBrk="1" fontAlgn="auto" latinLnBrk="0" hangingPunct="1">
              <a:lnSpc>
                <a:spcPts val="2347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2492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40"/>
              </a:lnSpc>
              <a:buClrTx/>
              <a:buSzTx/>
              <a:buNone/>
              <a:tabLst>
                <a:tab pos="88900" algn="l"/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		n</a:t>
            </a:r>
            <a:endParaRPr lang="zh-CN" altLang="en-US" sz="118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80402" y="3315093"/>
            <a:ext cx="687689" cy="27956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57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r>
              <a:rPr lang="pt-BR" altLang="zh-CN" smtClean="0"/>
              <a:t>	</a:t>
            </a:r>
            <a:r>
              <a:rPr lang="pt-BR" altLang="zh-CN" sz="1188" smtClean="0">
                <a:solidFill>
                  <a:srgbClr val="000000"/>
                </a:solidFill>
                <a:latin typeface="微软雅黑"/>
              </a:rPr>
              <a:t>Node n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endParaRPr lang="pt-BR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endParaRPr lang="pt-BR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endParaRPr lang="pt-BR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49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r>
              <a:rPr lang="pt-BR" altLang="zh-CN" sz="1584" smtClean="0">
                <a:solidFill>
                  <a:srgbClr val="000000"/>
                </a:solidFill>
                <a:latin typeface="微软雅黑"/>
              </a:rPr>
              <a:t>Col n</a:t>
            </a:r>
          </a:p>
          <a:p>
            <a:pPr marL="0" marR="0" lvl="0" indent="0" defTabSz="914400" eaLnBrk="1" fontAlgn="auto" latinLnBrk="0" hangingPunct="1">
              <a:lnSpc>
                <a:spcPts val="2009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r>
              <a:rPr lang="pt-BR" altLang="zh-CN" sz="1584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pt-BR" altLang="zh-CN" sz="1188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44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r>
              <a:rPr lang="pt-BR" altLang="zh-CN" sz="1188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pt-BR" altLang="zh-CN" sz="1190" smtClean="0">
                <a:solidFill>
                  <a:srgbClr val="000000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endParaRPr lang="pt-BR" altLang="zh-CN" sz="119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endParaRPr lang="pt-BR" altLang="zh-CN" sz="119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871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r>
              <a:rPr lang="pt-BR" altLang="zh-CN" sz="1190" smtClean="0">
                <a:solidFill>
                  <a:srgbClr val="000000"/>
                </a:solidFill>
                <a:latin typeface="微软雅黑"/>
              </a:rPr>
              <a:t>		Node</a:t>
            </a:r>
          </a:p>
          <a:p>
            <a:pPr marL="0" marR="0" lvl="0" indent="0" defTabSz="914400" eaLnBrk="1" fontAlgn="auto" latinLnBrk="0" hangingPunct="1">
              <a:lnSpc>
                <a:spcPts val="1439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r>
              <a:rPr lang="pt-BR" altLang="zh-CN" sz="1190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pt-BR" altLang="zh-CN" sz="1188" smtClean="0">
                <a:solidFill>
                  <a:srgbClr val="000000"/>
                </a:solidFill>
                <a:latin typeface="微软雅黑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ts val="2347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r>
              <a:rPr lang="pt-BR" altLang="zh-CN" sz="1188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pt-BR" altLang="zh-CN" sz="1586" smtClean="0">
                <a:solidFill>
                  <a:srgbClr val="000000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2489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r>
              <a:rPr lang="pt-BR" altLang="zh-CN" sz="1586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pt-BR" altLang="zh-CN" sz="1188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43"/>
              </a:lnSpc>
              <a:buClrTx/>
              <a:buSzTx/>
              <a:buNone/>
              <a:tabLst>
                <a:tab pos="101600" algn="l"/>
                <a:tab pos="279400" algn="l"/>
                <a:tab pos="292100" algn="l"/>
                <a:tab pos="431800" algn="l"/>
              </a:tabLst>
              <a:defRPr/>
            </a:pPr>
            <a:r>
              <a:rPr lang="pt-BR" altLang="zh-CN" sz="1188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pt-BR" altLang="zh-CN" sz="1190" smtClean="0">
                <a:solidFill>
                  <a:srgbClr val="000000"/>
                </a:solidFill>
                <a:latin typeface="微软雅黑"/>
              </a:rPr>
              <a:t>n</a:t>
            </a:r>
            <a:endParaRPr lang="zh-CN" altLang="en-US" sz="119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99809" y="3274389"/>
            <a:ext cx="330219" cy="25039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0"/>
              </a:lnSpc>
            </a:pP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……</a:t>
            </a:r>
            <a:endParaRPr lang="zh-CN" altLang="en-US" sz="158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945" y="1762205"/>
            <a:ext cx="4929555" cy="135934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4204"/>
              </a:lnSpc>
              <a:buClrTx/>
              <a:buSzTx/>
              <a:buNone/>
              <a:tabLst>
                <a:tab pos="4254500" algn="l"/>
              </a:tabLst>
              <a:defRPr/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垂直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水平 分割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254500" algn="l"/>
              </a:tabLst>
              <a:defRPr/>
            </a:pPr>
            <a:endParaRPr lang="zh-CN" altLang="en-US" sz="320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254500" algn="l"/>
              </a:tabLst>
              <a:defRPr/>
            </a:pPr>
            <a:endParaRPr lang="zh-CN" altLang="en-US" sz="320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254500" algn="l"/>
              </a:tabLst>
              <a:defRPr/>
            </a:pPr>
            <a:endParaRPr lang="zh-CN" altLang="en-US" sz="320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254500" algn="l"/>
              </a:tabLst>
              <a:defRPr/>
            </a:pPr>
            <a:endParaRPr lang="zh-CN" altLang="en-US" sz="320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47"/>
              </a:lnSpc>
              <a:buClrTx/>
              <a:buSzTx/>
              <a:buNone/>
              <a:tabLst>
                <a:tab pos="4254500" algn="l"/>
              </a:tabLst>
              <a:defRPr/>
            </a:pP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Merge</a:t>
            </a:r>
            <a:endParaRPr lang="zh-CN" altLang="en-US" sz="158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92366" y="1263531"/>
            <a:ext cx="444032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APP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23765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1732847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V2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问题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7939674" cy="28982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上百人维护一个代码百万行的核心工程</a:t>
            </a:r>
          </a:p>
          <a:p>
            <a:pPr>
              <a:lnSpc>
                <a:spcPts val="4610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多个业务系统中的超过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1/3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的核心代码重复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所有系统都要关心数据拆分规则</a:t>
            </a:r>
          </a:p>
          <a:p>
            <a:pPr>
              <a:lnSpc>
                <a:spcPts val="4612"/>
              </a:lnSpc>
            </a:pPr>
            <a:r>
              <a:rPr lang="zh-CN" altLang="en-US" sz="320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数据库连接达到上限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停电 </a:t>
            </a:r>
            <a:r>
              <a:rPr lang="zh-CN" altLang="en-US" sz="3206" smtClean="0">
                <a:solidFill>
                  <a:srgbClr val="000000"/>
                </a:solidFill>
                <a:latin typeface="Wingdings"/>
              </a:rPr>
              <a:t></a:t>
            </a:r>
            <a:endParaRPr lang="zh-CN" altLang="en-US" sz="3206">
              <a:solidFill>
                <a:srgbClr val="000000"/>
              </a:solidFill>
              <a:latin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09898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2157642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V3.0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需求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6872074" cy="28982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支撑大型团队，丰富业务的幵行开发</a:t>
            </a:r>
          </a:p>
          <a:p>
            <a:pPr>
              <a:lnSpc>
                <a:spcPts val="4610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支撑高速的业务增长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透明的数据和应用伸缩</a:t>
            </a:r>
          </a:p>
          <a:p>
            <a:pPr>
              <a:lnSpc>
                <a:spcPts val="4612"/>
              </a:lnSpc>
            </a:pPr>
            <a:r>
              <a:rPr lang="zh-CN" altLang="en-US" sz="320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提高可用性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开放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34224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7315200" y="3352800"/>
            <a:ext cx="762001" cy="228601"/>
          </a:xfrm>
          <a:custGeom>
            <a:avLst/>
            <a:gdLst/>
            <a:ahLst/>
            <a:cxnLst/>
            <a:rect l="0" t="0" r="0" b="0"/>
            <a:pathLst>
              <a:path w="762001" h="228601">
                <a:moveTo>
                  <a:pt x="0" y="114300"/>
                </a:moveTo>
                <a:lnTo>
                  <a:pt x="190500" y="114300"/>
                </a:lnTo>
                <a:lnTo>
                  <a:pt x="190500" y="0"/>
                </a:lnTo>
                <a:lnTo>
                  <a:pt x="571500" y="0"/>
                </a:lnTo>
                <a:lnTo>
                  <a:pt x="571500" y="114300"/>
                </a:lnTo>
                <a:lnTo>
                  <a:pt x="762000" y="114300"/>
                </a:lnTo>
                <a:lnTo>
                  <a:pt x="381000" y="228600"/>
                </a:lnTo>
                <a:close/>
              </a:path>
            </a:pathLst>
          </a:custGeom>
          <a:solidFill>
            <a:srgbClr val="9B2D1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7315200" y="3352800"/>
            <a:ext cx="762001" cy="228601"/>
          </a:xfrm>
          <a:custGeom>
            <a:avLst/>
            <a:gdLst/>
            <a:ahLst/>
            <a:cxnLst/>
            <a:rect l="0" t="0" r="0" b="0"/>
            <a:pathLst>
              <a:path w="762001" h="228601">
                <a:moveTo>
                  <a:pt x="0" y="114300"/>
                </a:moveTo>
                <a:lnTo>
                  <a:pt x="190500" y="114300"/>
                </a:lnTo>
                <a:lnTo>
                  <a:pt x="190500" y="0"/>
                </a:lnTo>
                <a:lnTo>
                  <a:pt x="571500" y="0"/>
                </a:lnTo>
                <a:lnTo>
                  <a:pt x="571500" y="114300"/>
                </a:lnTo>
                <a:lnTo>
                  <a:pt x="762000" y="114300"/>
                </a:lnTo>
                <a:lnTo>
                  <a:pt x="381000" y="2286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D3481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1295400"/>
            <a:ext cx="4076700" cy="5257800"/>
          </a:xfrm>
          <a:prstGeom prst="rect">
            <a:avLst/>
          </a:prstGeom>
        </p:spPr>
      </p:pic>
      <p:pic>
        <p:nvPicPr>
          <p:cNvPr id="5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945" y="943415"/>
            <a:ext cx="4300857" cy="23211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4426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mtClean="0"/>
              <a:t>	</a:t>
            </a: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V3.0 2007.12 --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3998" smtClean="0">
              <a:solidFill>
                <a:srgbClr val="00B050"/>
              </a:solidFill>
              <a:latin typeface="Franklin Gothic Medium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3998" smtClean="0">
              <a:solidFill>
                <a:srgbClr val="00B050"/>
              </a:solidFill>
              <a:latin typeface="Franklin Gothic Medium"/>
            </a:endParaRPr>
          </a:p>
          <a:p>
            <a:pPr marL="0" marR="0" lvl="0" indent="0" defTabSz="914400" eaLnBrk="1" fontAlgn="auto" latinLnBrk="0" hangingPunct="1">
              <a:lnSpc>
                <a:spcPts val="3728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淘宝数据层 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TDDL</a:t>
            </a:r>
          </a:p>
          <a:p>
            <a:pPr marL="0" marR="0" lvl="0" indent="0" defTabSz="914400" eaLnBrk="1" fontAlgn="auto" latinLnBrk="0" hangingPunct="1">
              <a:lnSpc>
                <a:spcPts val="4034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淘宝服务导向框架 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HSF</a:t>
            </a:r>
          </a:p>
          <a:p>
            <a:pPr marL="0" marR="0" lvl="0" indent="0" defTabSz="914400" eaLnBrk="1" fontAlgn="auto" latinLnBrk="0" hangingPunct="1">
              <a:lnSpc>
                <a:spcPts val="4035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淘宝消息系统 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Notify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45" y="3302203"/>
            <a:ext cx="4384214" cy="20133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非核心数据迁移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MySQL</a:t>
            </a:r>
          </a:p>
          <a:p>
            <a:pPr>
              <a:lnSpc>
                <a:spcPts val="4035"/>
              </a:lnSpc>
            </a:pPr>
            <a:r>
              <a:rPr lang="en-US" altLang="zh-CN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可用性</a:t>
            </a:r>
          </a:p>
          <a:p>
            <a:pPr>
              <a:lnSpc>
                <a:spcPts val="403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自劢化</a:t>
            </a:r>
          </a:p>
          <a:p>
            <a:pPr>
              <a:lnSpc>
                <a:spcPts val="403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TOP(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淘宝开放平台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)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1894" y="3454730"/>
            <a:ext cx="1013098" cy="28725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服务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消息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83700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867244"/>
            <a:ext cx="3183564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V3.0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逻辑结构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5246" y="6134862"/>
            <a:ext cx="711733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7476" y="2731012"/>
            <a:ext cx="399789" cy="26545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4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92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		AO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781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		</a:t>
            </a: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BO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613"/>
              </a:lnSpc>
              <a:buClrTx/>
              <a:buSzTx/>
              <a:buNone/>
              <a:tabLst>
                <a:tab pos="114300" algn="l"/>
                <a:tab pos="127000" algn="l"/>
              </a:tabLst>
              <a:defRPr/>
            </a:pP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DAO</a:t>
            </a:r>
            <a:endParaRPr lang="zh-CN" altLang="en-US" sz="1188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1998" y="2718888"/>
            <a:ext cx="360676" cy="26673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1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92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	AO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783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		</a:t>
            </a: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BO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709"/>
              </a:lnSpc>
              <a:buClrTx/>
              <a:buSzTx/>
              <a:buNone/>
              <a:tabLst>
                <a:tab pos="63500" algn="l"/>
                <a:tab pos="139700" algn="l"/>
              </a:tabLst>
              <a:defRPr/>
            </a:pP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DAO</a:t>
            </a:r>
            <a:endParaRPr lang="zh-CN" altLang="en-US" sz="1188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3649" y="2731012"/>
            <a:ext cx="528030" cy="26545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4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r>
              <a:rPr lang="en-US" altLang="zh-CN" smtClean="0"/>
              <a:t>		</a:t>
            </a: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92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			AO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406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685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BO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709"/>
              </a:lnSpc>
              <a:buClrTx/>
              <a:buSzTx/>
              <a:buNone/>
              <a:tabLst>
                <a:tab pos="25400" algn="l"/>
                <a:tab pos="241300" algn="l"/>
                <a:tab pos="254000" algn="l"/>
              </a:tabLst>
              <a:defRPr/>
            </a:pP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	DAO</a:t>
            </a:r>
            <a:endParaRPr lang="zh-CN" altLang="en-US" sz="1188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6333" y="1596652"/>
            <a:ext cx="1911421" cy="384720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r>
              <a:rPr lang="zh-CN" altLang="en-US" smtClean="0"/>
              <a:t>				</a:t>
            </a: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表示层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endParaRPr lang="zh-CN" altLang="en-US" sz="1802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82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业务请求转发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endParaRPr lang="zh-CN" altLang="en-US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endParaRPr lang="zh-CN" altLang="en-US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78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zh-CN" altLang="en-US" sz="1586" smtClean="0">
                <a:solidFill>
                  <a:srgbClr val="FFFFFF"/>
                </a:solidFill>
                <a:latin typeface="微软雅黑"/>
              </a:rPr>
              <a:t>业务流程处理     </a:t>
            </a: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UC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							AO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endParaRPr lang="en-US" altLang="zh-CN" sz="140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05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r>
              <a:rPr lang="en-US" altLang="zh-CN" sz="1404" smtClean="0">
                <a:solidFill>
                  <a:srgbClr val="FFFFFF"/>
                </a:solidFill>
                <a:latin typeface="微软雅黑"/>
              </a:rPr>
              <a:t>		</a:t>
            </a:r>
            <a:r>
              <a:rPr lang="zh-CN" altLang="en-US" sz="1584" smtClean="0">
                <a:solidFill>
                  <a:srgbClr val="FFFFFF"/>
                </a:solidFill>
                <a:latin typeface="微软雅黑"/>
              </a:rPr>
              <a:t>业务逻辑层</a:t>
            </a:r>
          </a:p>
          <a:p>
            <a:pPr marL="0" marR="0" lvl="0" indent="0" defTabSz="914400" eaLnBrk="1" fontAlgn="auto" latinLnBrk="0" hangingPunct="1">
              <a:lnSpc>
                <a:spcPts val="1585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r>
              <a:rPr lang="zh-CN" altLang="en-US" sz="1584" smtClean="0">
                <a:solidFill>
                  <a:srgbClr val="FFFFFF"/>
                </a:solidFill>
                <a:latin typeface="微软雅黑"/>
              </a:rPr>
              <a:t>					</a:t>
            </a: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BO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endParaRPr lang="en-US" altLang="zh-CN" sz="1188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292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r>
              <a:rPr lang="en-US" altLang="zh-CN" sz="1188" smtClean="0">
                <a:solidFill>
                  <a:srgbClr val="FFFFFF"/>
                </a:solidFill>
                <a:latin typeface="微软雅黑"/>
              </a:rPr>
              <a:t>			</a:t>
            </a:r>
            <a:r>
              <a:rPr lang="zh-CN" altLang="en-US" sz="1584" smtClean="0">
                <a:solidFill>
                  <a:srgbClr val="FFFFFF"/>
                </a:solidFill>
                <a:latin typeface="微软雅黑"/>
              </a:rPr>
              <a:t>数据持久层</a:t>
            </a:r>
          </a:p>
          <a:p>
            <a:pPr marL="0" marR="0" lvl="0" indent="0" defTabSz="914400" eaLnBrk="1" fontAlgn="auto" latinLnBrk="0" hangingPunct="1">
              <a:lnSpc>
                <a:spcPts val="1710"/>
              </a:lnSpc>
              <a:buClrTx/>
              <a:buSzTx/>
              <a:buNone/>
              <a:tabLst>
                <a:tab pos="101600" algn="l"/>
                <a:tab pos="127000" algn="l"/>
                <a:tab pos="152400" algn="l"/>
                <a:tab pos="342900" algn="l"/>
                <a:tab pos="1282700" algn="l"/>
                <a:tab pos="1295400" algn="l"/>
                <a:tab pos="1612900" algn="l"/>
              </a:tabLst>
              <a:defRPr/>
            </a:pPr>
            <a:r>
              <a:rPr lang="zh-CN" altLang="en-US" sz="1584" smtClean="0">
                <a:solidFill>
                  <a:srgbClr val="FFFFFF"/>
                </a:solidFill>
                <a:latin typeface="微软雅黑"/>
              </a:rPr>
              <a:t>						</a:t>
            </a:r>
            <a:r>
              <a:rPr lang="en-US" altLang="zh-CN" sz="1190" smtClean="0">
                <a:solidFill>
                  <a:srgbClr val="FFFFFF"/>
                </a:solidFill>
                <a:latin typeface="微软雅黑"/>
              </a:rPr>
              <a:t>DAO</a:t>
            </a:r>
            <a:endParaRPr lang="zh-CN" altLang="en-US" sz="119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6462" y="6134862"/>
            <a:ext cx="711733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4038" y="6134862"/>
            <a:ext cx="711733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Oracle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64526" y="2789123"/>
            <a:ext cx="187552" cy="171841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N</a:t>
            </a:r>
          </a:p>
          <a:p>
            <a:pPr>
              <a:lnSpc>
                <a:spcPts val="2163"/>
              </a:lnSpc>
            </a:pPr>
            <a:r>
              <a:rPr lang="pt-BR" altLang="zh-CN" sz="1802" smtClean="0">
                <a:solidFill>
                  <a:srgbClr val="FFFFFF"/>
                </a:solidFill>
                <a:latin typeface="微软雅黑"/>
              </a:rPr>
              <a:t>O</a:t>
            </a:r>
          </a:p>
          <a:p>
            <a:pPr>
              <a:lnSpc>
                <a:spcPts val="2159"/>
              </a:lnSpc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T</a:t>
            </a:r>
          </a:p>
          <a:p>
            <a:pPr>
              <a:lnSpc>
                <a:spcPts val="2163"/>
              </a:lnSpc>
            </a:pPr>
            <a:r>
              <a:rPr lang="pt-BR" altLang="zh-CN" sz="1802" smtClean="0">
                <a:solidFill>
                  <a:srgbClr val="FFFFFF"/>
                </a:solidFill>
                <a:latin typeface="微软雅黑"/>
              </a:rPr>
              <a:t>I</a:t>
            </a:r>
          </a:p>
          <a:p>
            <a:pPr>
              <a:lnSpc>
                <a:spcPts val="2163"/>
              </a:lnSpc>
            </a:pPr>
            <a:r>
              <a:rPr lang="pt-BR" altLang="zh-CN" sz="1802" smtClean="0">
                <a:solidFill>
                  <a:srgbClr val="FFFFFF"/>
                </a:solidFill>
                <a:latin typeface="微软雅黑"/>
              </a:rPr>
              <a:t>F</a:t>
            </a:r>
          </a:p>
          <a:p>
            <a:pPr>
              <a:lnSpc>
                <a:spcPts val="2159"/>
              </a:lnSpc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Y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2669" y="1735082"/>
            <a:ext cx="187552" cy="39241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pt-BR" altLang="zh-CN" sz="1802" smtClean="0">
                <a:solidFill>
                  <a:srgbClr val="FFFFFF"/>
                </a:solidFill>
                <a:latin typeface="微软雅黑"/>
              </a:rPr>
              <a:t>S</a:t>
            </a:r>
          </a:p>
          <a:p>
            <a:pPr>
              <a:lnSpc>
                <a:spcPts val="2159"/>
              </a:lnSpc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P</a:t>
            </a:r>
          </a:p>
          <a:p>
            <a:pPr>
              <a:lnSpc>
                <a:spcPts val="2162"/>
              </a:lnSpc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R</a:t>
            </a:r>
          </a:p>
          <a:p>
            <a:pPr>
              <a:lnSpc>
                <a:spcPts val="2164"/>
              </a:lnSpc>
            </a:pPr>
            <a:r>
              <a:rPr lang="pt-BR" altLang="zh-CN" sz="1802" smtClean="0">
                <a:solidFill>
                  <a:srgbClr val="FFFFFF"/>
                </a:solidFill>
                <a:latin typeface="微软雅黑"/>
              </a:rPr>
              <a:t>I</a:t>
            </a:r>
          </a:p>
          <a:p>
            <a:pPr>
              <a:lnSpc>
                <a:spcPts val="2159"/>
              </a:lnSpc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N</a:t>
            </a:r>
          </a:p>
          <a:p>
            <a:pPr>
              <a:lnSpc>
                <a:spcPts val="2163"/>
              </a:lnSpc>
            </a:pPr>
            <a:r>
              <a:rPr lang="pt-BR" altLang="zh-CN" sz="1802" smtClean="0">
                <a:solidFill>
                  <a:srgbClr val="FFFFFF"/>
                </a:solidFill>
                <a:latin typeface="微软雅黑"/>
              </a:rPr>
              <a:t>G</a:t>
            </a:r>
          </a:p>
          <a:p>
            <a:pPr>
              <a:lnSpc>
                <a:spcPts val="1000"/>
              </a:lnSpc>
            </a:pPr>
            <a:endParaRPr lang="pt-BR" altLang="zh-CN" sz="1802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pt-BR" altLang="zh-CN" sz="1802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pt-BR" altLang="zh-CN" sz="1802" smtClean="0">
              <a:solidFill>
                <a:srgbClr val="FFFFFF"/>
              </a:solidFill>
              <a:latin typeface="微软雅黑"/>
            </a:endParaRPr>
          </a:p>
          <a:p>
            <a:pPr>
              <a:lnSpc>
                <a:spcPts val="3199"/>
              </a:lnSpc>
            </a:pPr>
            <a:r>
              <a:rPr lang="pt-BR" altLang="zh-CN" sz="1802" smtClean="0">
                <a:solidFill>
                  <a:srgbClr val="FFFFFF"/>
                </a:solidFill>
                <a:latin typeface="微软雅黑"/>
              </a:rPr>
              <a:t>S</a:t>
            </a:r>
          </a:p>
          <a:p>
            <a:pPr>
              <a:lnSpc>
                <a:spcPts val="2159"/>
              </a:lnSpc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P</a:t>
            </a:r>
          </a:p>
          <a:p>
            <a:pPr>
              <a:lnSpc>
                <a:spcPts val="2164"/>
              </a:lnSpc>
            </a:pPr>
            <a:r>
              <a:rPr lang="pt-BR" altLang="zh-CN" sz="1802" smtClean="0">
                <a:solidFill>
                  <a:srgbClr val="FFFFFF"/>
                </a:solidFill>
                <a:latin typeface="微软雅黑"/>
              </a:rPr>
              <a:t>R</a:t>
            </a:r>
          </a:p>
          <a:p>
            <a:pPr>
              <a:lnSpc>
                <a:spcPts val="2159"/>
              </a:lnSpc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I</a:t>
            </a:r>
          </a:p>
          <a:p>
            <a:pPr>
              <a:lnSpc>
                <a:spcPts val="2162"/>
              </a:lnSpc>
            </a:pPr>
            <a:r>
              <a:rPr lang="pt-BR" altLang="zh-CN" smtClean="0">
                <a:solidFill>
                  <a:srgbClr val="FFFFFF"/>
                </a:solidFill>
                <a:latin typeface="微软雅黑"/>
              </a:rPr>
              <a:t>N</a:t>
            </a:r>
          </a:p>
          <a:p>
            <a:pPr>
              <a:lnSpc>
                <a:spcPts val="2163"/>
              </a:lnSpc>
            </a:pPr>
            <a:r>
              <a:rPr lang="pt-BR" altLang="zh-CN" sz="1802" smtClean="0">
                <a:solidFill>
                  <a:srgbClr val="FFFFFF"/>
                </a:solidFill>
                <a:latin typeface="微软雅黑"/>
              </a:rPr>
              <a:t>G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3745" y="3362655"/>
            <a:ext cx="923330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HSF</a:t>
            </a:r>
          </a:p>
          <a:p>
            <a:pPr>
              <a:lnSpc>
                <a:spcPts val="2164"/>
              </a:lnSpc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统一管理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4534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4209486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V3.0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数据透明伸缩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3282950" cy="11285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垂直（按功能）</a:t>
            </a:r>
          </a:p>
          <a:p>
            <a:pPr>
              <a:lnSpc>
                <a:spcPts val="4610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水平（按规则）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2933272"/>
            <a:ext cx="3589124" cy="504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透明的数据访问层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2538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4103688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淘宝是什么网站？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71024"/>
            <a:ext cx="2773195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3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016" smtClean="0">
                <a:solidFill>
                  <a:srgbClr val="000000"/>
                </a:solidFill>
                <a:latin typeface="微软雅黑"/>
              </a:rPr>
              <a:t>淘宝是一个交易网站</a:t>
            </a:r>
          </a:p>
          <a:p>
            <a:pPr>
              <a:lnSpc>
                <a:spcPts val="2882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016" smtClean="0">
                <a:solidFill>
                  <a:srgbClr val="000000"/>
                </a:solidFill>
                <a:latin typeface="微软雅黑"/>
              </a:rPr>
              <a:t>交易</a:t>
            </a:r>
            <a:endParaRPr lang="zh-CN" altLang="en-US" sz="201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6450" y="2504321"/>
            <a:ext cx="865622" cy="28732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要素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675" y="2831227"/>
            <a:ext cx="2103140" cy="2476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7"/>
              </a:lnSpc>
            </a:pPr>
            <a:r>
              <a:rPr lang="zh-CN" altLang="en-US" sz="1584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人 物 合同（订单）</a:t>
            </a:r>
            <a:endParaRPr lang="zh-CN" altLang="en-US" sz="158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450" y="3126816"/>
            <a:ext cx="865622" cy="28725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过程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3675" y="3452951"/>
            <a:ext cx="1207062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0"/>
              </a:lnSpc>
            </a:pPr>
            <a:r>
              <a:rPr lang="zh-CN" altLang="en-US" sz="158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586" smtClean="0">
                <a:solidFill>
                  <a:srgbClr val="000000"/>
                </a:solidFill>
                <a:latin typeface="微软雅黑"/>
              </a:rPr>
              <a:t>匘配过程</a:t>
            </a:r>
          </a:p>
          <a:p>
            <a:pPr>
              <a:lnSpc>
                <a:spcPts val="2306"/>
              </a:lnSpc>
            </a:pPr>
            <a:r>
              <a:rPr lang="zh-CN" altLang="en-US" sz="1584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交易过程</a:t>
            </a:r>
            <a:endParaRPr lang="zh-CN" altLang="en-US" sz="158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1129" y="4031052"/>
            <a:ext cx="673261" cy="4873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zh-CN" altLang="en-US" sz="1404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付款</a:t>
            </a:r>
          </a:p>
          <a:p>
            <a:pPr>
              <a:lnSpc>
                <a:spcPts val="2019"/>
              </a:lnSpc>
            </a:pPr>
            <a:r>
              <a:rPr lang="zh-CN" altLang="en-US" sz="140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406" smtClean="0">
                <a:solidFill>
                  <a:srgbClr val="000000"/>
                </a:solidFill>
                <a:latin typeface="微软雅黑"/>
              </a:rPr>
              <a:t>发货</a:t>
            </a:r>
            <a:endParaRPr lang="zh-CN" altLang="en-US" sz="14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63675" y="4551188"/>
            <a:ext cx="1170192" cy="2516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7"/>
              </a:lnSpc>
            </a:pPr>
            <a:r>
              <a:rPr lang="zh-CN" altLang="en-US" sz="1584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沟通交流</a:t>
            </a:r>
            <a:endParaRPr lang="zh-CN" altLang="en-US" sz="158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945" y="4845118"/>
            <a:ext cx="1484381" cy="31341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6"/>
              </a:lnSpc>
            </a:pPr>
            <a:r>
              <a:rPr lang="zh-CN" altLang="en-US" sz="2018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018" smtClean="0">
                <a:solidFill>
                  <a:srgbClr val="000000"/>
                </a:solidFill>
                <a:latin typeface="微软雅黑"/>
              </a:rPr>
              <a:t>功能需求</a:t>
            </a:r>
            <a:endParaRPr lang="zh-CN" altLang="en-US" sz="201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6450" y="5212850"/>
            <a:ext cx="1327286" cy="28732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交易系统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945" y="5541045"/>
            <a:ext cx="1740861" cy="3132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3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016" smtClean="0">
                <a:solidFill>
                  <a:srgbClr val="000000"/>
                </a:solidFill>
                <a:latin typeface="微软雅黑"/>
              </a:rPr>
              <a:t>非功能需求</a:t>
            </a:r>
            <a:endParaRPr lang="zh-CN" altLang="en-US" sz="201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6450" y="5906805"/>
            <a:ext cx="1489190" cy="3132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3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016" b="1" smtClean="0">
                <a:solidFill>
                  <a:srgbClr val="000000"/>
                </a:solidFill>
                <a:latin typeface="微软雅黑"/>
              </a:rPr>
              <a:t>高稳定性</a:t>
            </a:r>
            <a:endParaRPr lang="zh-CN" altLang="en-US" sz="2016" b="1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88143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981200"/>
            <a:ext cx="6350000" cy="38862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0" y="3644900"/>
            <a:ext cx="495300" cy="673100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4787900"/>
            <a:ext cx="482600" cy="647700"/>
          </a:xfrm>
          <a:prstGeom prst="rect">
            <a:avLst/>
          </a:prstGeom>
        </p:spPr>
      </p:pic>
      <p:pic>
        <p:nvPicPr>
          <p:cNvPr id="5" name="图片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3644900"/>
            <a:ext cx="495300" cy="6731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145" y="867244"/>
            <a:ext cx="4302460" cy="61549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微软雅黑"/>
              </a:rPr>
              <a:t>V3.0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数据透明伸缩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9915" y="5557117"/>
            <a:ext cx="464871" cy="2136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4"/>
              </a:lnSpc>
            </a:pPr>
            <a:r>
              <a:rPr lang="zh-CN" altLang="en-US" sz="1406" smtClean="0">
                <a:solidFill>
                  <a:srgbClr val="000000"/>
                </a:solidFill>
                <a:latin typeface="Times New Roman"/>
              </a:rPr>
              <a:t>业务</a:t>
            </a:r>
            <a:r>
              <a:rPr lang="en-US" altLang="zh-CN" sz="1406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 sz="14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2218" y="5511110"/>
            <a:ext cx="464871" cy="6283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1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zh-CN" altLang="en-US" smtClean="0"/>
              <a:t>	</a:t>
            </a:r>
            <a:r>
              <a:rPr lang="en-US" altLang="zh-CN" sz="1404" smtClean="0">
                <a:solidFill>
                  <a:srgbClr val="000000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79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Times New Roman"/>
              </a:rPr>
              <a:t>业务</a:t>
            </a:r>
            <a:r>
              <a:rPr lang="en-US" altLang="zh-CN" sz="1404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6923" y="5520864"/>
            <a:ext cx="464871" cy="2136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Times New Roman"/>
              </a:rPr>
              <a:t>业务</a:t>
            </a:r>
            <a:r>
              <a:rPr lang="en-US" altLang="zh-CN" sz="1404" smtClean="0">
                <a:solidFill>
                  <a:srgbClr val="000000"/>
                </a:solidFill>
                <a:latin typeface="微软雅黑"/>
              </a:rPr>
              <a:t>5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945" y="3927420"/>
            <a:ext cx="7742504" cy="13721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41"/>
              </a:lnSpc>
              <a:buClrTx/>
              <a:buSzTx/>
              <a:buNone/>
              <a:tabLst>
                <a:tab pos="6362700" algn="l"/>
                <a:tab pos="7340600" algn="l"/>
                <a:tab pos="7353300" algn="l"/>
              </a:tabLst>
              <a:defRPr/>
            </a:pPr>
            <a:r>
              <a:rPr lang="zh-CN" altLang="en-US" smtClean="0"/>
              <a:t>			</a:t>
            </a:r>
            <a:r>
              <a:rPr lang="en-US" altLang="zh-CN" sz="1404" smtClean="0">
                <a:solidFill>
                  <a:srgbClr val="000000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62700" algn="l"/>
                <a:tab pos="7340600" algn="l"/>
                <a:tab pos="7353300" algn="l"/>
              </a:tabLst>
              <a:defRPr/>
            </a:pPr>
            <a:endParaRPr lang="en-US" altLang="zh-CN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97"/>
              </a:lnSpc>
              <a:buClrTx/>
              <a:buSzTx/>
              <a:buNone/>
              <a:tabLst>
                <a:tab pos="6362700" algn="l"/>
                <a:tab pos="7340600" algn="l"/>
                <a:tab pos="7353300" algn="l"/>
              </a:tabLst>
              <a:defRPr/>
            </a:pPr>
            <a:r>
              <a:rPr lang="en-US" altLang="zh-CN" sz="1404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406" smtClean="0">
                <a:solidFill>
                  <a:srgbClr val="000000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2112"/>
              </a:lnSpc>
              <a:buClrTx/>
              <a:buSzTx/>
              <a:buNone/>
              <a:tabLst>
                <a:tab pos="6362700" algn="l"/>
                <a:tab pos="7340600" algn="l"/>
                <a:tab pos="7353300" algn="l"/>
              </a:tabLst>
              <a:defRPr/>
            </a:pPr>
            <a:r>
              <a:rPr lang="zh-CN" altLang="en-US" sz="1406" smtClean="0">
                <a:solidFill>
                  <a:srgbClr val="000000"/>
                </a:solidFill>
                <a:latin typeface="微软雅黑"/>
              </a:rPr>
              <a:t>业务</a:t>
            </a:r>
            <a:r>
              <a:rPr lang="en-US" altLang="zh-CN" sz="1406" smtClean="0">
                <a:solidFill>
                  <a:srgbClr val="000000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62700" algn="l"/>
                <a:tab pos="7340600" algn="l"/>
                <a:tab pos="7353300" algn="l"/>
              </a:tabLst>
              <a:defRPr/>
            </a:pPr>
            <a:endParaRPr lang="en-US" altLang="zh-CN" sz="140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43"/>
              </a:lnSpc>
              <a:buClrTx/>
              <a:buSzTx/>
              <a:buNone/>
              <a:tabLst>
                <a:tab pos="6362700" algn="l"/>
                <a:tab pos="7340600" algn="l"/>
                <a:tab pos="7353300" algn="l"/>
              </a:tabLst>
              <a:defRPr/>
            </a:pPr>
            <a:r>
              <a:rPr lang="en-US" altLang="zh-CN" sz="140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404" smtClean="0">
                <a:solidFill>
                  <a:srgbClr val="000000"/>
                </a:solidFill>
                <a:latin typeface="微软雅黑"/>
              </a:rPr>
              <a:t>……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08143" y="5860106"/>
            <a:ext cx="464871" cy="2136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1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Times New Roman"/>
              </a:rPr>
              <a:t>业务</a:t>
            </a:r>
            <a:r>
              <a:rPr lang="en-US" altLang="zh-CN" sz="1404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17850" y="2204161"/>
            <a:ext cx="604333" cy="13465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JBoss</a:t>
            </a:r>
          </a:p>
          <a:p>
            <a:pPr marL="0" marR="0" lvl="0" indent="0" defTabSz="914400" eaLnBrk="1" fontAlgn="auto" latinLnBrk="0" hangingPunct="1">
              <a:lnSpc>
                <a:spcPts val="3219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HSF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1802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1802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89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TDDL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1478" y="2318393"/>
            <a:ext cx="923330" cy="14491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数据复制</a:t>
            </a:r>
          </a:p>
          <a:p>
            <a:pPr>
              <a:lnSpc>
                <a:spcPts val="2957"/>
              </a:lnSpc>
            </a:pP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路由处理</a:t>
            </a:r>
          </a:p>
          <a:p>
            <a:pPr>
              <a:lnSpc>
                <a:spcPts val="2937"/>
              </a:lnSpc>
            </a:pP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数据合幵</a:t>
            </a:r>
          </a:p>
          <a:p>
            <a:pPr>
              <a:lnSpc>
                <a:spcPts val="2960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SQL</a:t>
            </a: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解析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43767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4209486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V3.0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应用透明伸缩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2358018" cy="504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按功能划分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2347675"/>
            <a:ext cx="3589124" cy="11285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应用无需关心集群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集群可调控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29769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3207" y="1975239"/>
            <a:ext cx="444032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APP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4150" y="2013339"/>
            <a:ext cx="444032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APP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2650" y="3530930"/>
            <a:ext cx="665247" cy="2827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服务 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1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145" y="867244"/>
            <a:ext cx="4302460" cy="61549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微软雅黑"/>
              </a:rPr>
              <a:t>V3.0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应用透明伸缩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0512" y="3981144"/>
            <a:ext cx="945772" cy="21929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80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zh-CN" altLang="en-US" sz="1586" smtClean="0">
                <a:solidFill>
                  <a:srgbClr val="000000"/>
                </a:solidFill>
                <a:latin typeface="微软雅黑"/>
              </a:rPr>
              <a:t>功能分组</a:t>
            </a: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endParaRPr lang="en-US" altLang="zh-CN" sz="158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727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Node1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13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Node2</a:t>
            </a:r>
          </a:p>
          <a:p>
            <a:pPr marL="0" marR="0" lvl="0" indent="0" defTabSz="914400" eaLnBrk="1" fontAlgn="auto" latinLnBrk="0" hangingPunct="1">
              <a:lnSpc>
                <a:spcPts val="3067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2492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39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</a:t>
            </a:r>
            <a:endParaRPr lang="zh-CN" altLang="en-US" sz="118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92747" y="3981144"/>
            <a:ext cx="945772" cy="21929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80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zh-CN" altLang="en-US" sz="1586" smtClean="0">
                <a:solidFill>
                  <a:srgbClr val="000000"/>
                </a:solidFill>
                <a:latin typeface="微软雅黑"/>
              </a:rPr>
              <a:t>功能分组</a:t>
            </a: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endParaRPr lang="en-US" altLang="zh-CN" sz="158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727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Node1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13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Node2</a:t>
            </a:r>
          </a:p>
          <a:p>
            <a:pPr marL="0" marR="0" lvl="0" indent="0" defTabSz="914400" eaLnBrk="1" fontAlgn="auto" latinLnBrk="0" hangingPunct="1">
              <a:lnSpc>
                <a:spcPts val="3067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2492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39"/>
              </a:lnSpc>
              <a:buClrTx/>
              <a:buSzTx/>
              <a:buNone/>
              <a:tabLst>
                <a:tab pos="317500" algn="l"/>
                <a:tab pos="330200" algn="l"/>
                <a:tab pos="368300" algn="l"/>
                <a:tab pos="5207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</a:t>
            </a:r>
            <a:endParaRPr lang="zh-CN" altLang="en-US" sz="118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8555" y="3981144"/>
            <a:ext cx="932948" cy="21800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80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zh-CN" altLang="en-US" sz="1586" smtClean="0">
                <a:solidFill>
                  <a:srgbClr val="000000"/>
                </a:solidFill>
                <a:latin typeface="微软雅黑"/>
              </a:rPr>
              <a:t>功能分组</a:t>
            </a: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ts val="2007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43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endParaRPr lang="en-US" altLang="zh-CN" sz="119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endParaRPr lang="en-US" altLang="zh-CN" sz="119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871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Node</a:t>
            </a:r>
          </a:p>
          <a:p>
            <a:pPr marL="0" marR="0" lvl="0" indent="0" defTabSz="914400" eaLnBrk="1" fontAlgn="auto" latinLnBrk="0" hangingPunct="1">
              <a:lnSpc>
                <a:spcPts val="1439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ts val="2347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2492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39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</a:t>
            </a:r>
            <a:endParaRPr lang="zh-CN" altLang="en-US" sz="118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3846" y="3991626"/>
            <a:ext cx="932948" cy="21800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77"/>
              </a:lnSpc>
              <a:buClrTx/>
              <a:buSzTx/>
              <a:buNone/>
              <a:tabLst>
                <a:tab pos="279400" algn="l"/>
                <a:tab pos="292100" algn="l"/>
                <a:tab pos="444500" algn="l"/>
              </a:tabLst>
              <a:defRPr/>
            </a:pP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功能分组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3</a:t>
            </a:r>
          </a:p>
          <a:p>
            <a:pPr marL="0" marR="0" lvl="0" indent="0" defTabSz="914400" eaLnBrk="1" fontAlgn="auto" latinLnBrk="0" hangingPunct="1">
              <a:lnSpc>
                <a:spcPts val="2009"/>
              </a:lnSpc>
              <a:buClrTx/>
              <a:buSzTx/>
              <a:buNone/>
              <a:tabLst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39"/>
              </a:lnSpc>
              <a:buClrTx/>
              <a:buSzTx/>
              <a:buNone/>
              <a:tabLst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  <a:tab pos="292100" algn="l"/>
                <a:tab pos="4445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  <a:tab pos="292100" algn="l"/>
                <a:tab pos="444500" algn="l"/>
              </a:tabLst>
              <a:defRPr/>
            </a:pPr>
            <a:endParaRPr lang="en-US" altLang="zh-CN" sz="118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871"/>
              </a:lnSpc>
              <a:buClrTx/>
              <a:buSzTx/>
              <a:buNone/>
              <a:tabLst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Node</a:t>
            </a:r>
          </a:p>
          <a:p>
            <a:pPr marL="0" marR="0" lvl="0" indent="0" defTabSz="914400" eaLnBrk="1" fontAlgn="auto" latinLnBrk="0" hangingPunct="1">
              <a:lnSpc>
                <a:spcPts val="1444"/>
              </a:lnSpc>
              <a:buClrTx/>
              <a:buSzTx/>
              <a:buNone/>
              <a:tabLst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ts val="2343"/>
              </a:lnSpc>
              <a:buClrTx/>
              <a:buSzTx/>
              <a:buNone/>
              <a:tabLst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2492"/>
              </a:lnSpc>
              <a:buClrTx/>
              <a:buSzTx/>
              <a:buNone/>
              <a:tabLst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40"/>
              </a:lnSpc>
              <a:buClrTx/>
              <a:buSzTx/>
              <a:buNone/>
              <a:tabLst>
                <a:tab pos="279400" algn="l"/>
                <a:tab pos="292100" algn="l"/>
                <a:tab pos="4445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	n</a:t>
            </a:r>
            <a:endParaRPr lang="zh-CN" altLang="en-US" sz="118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7922" y="3982482"/>
            <a:ext cx="932948" cy="21800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77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功能分组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2000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43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endParaRPr lang="en-US" altLang="zh-CN" sz="119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endParaRPr lang="en-US" altLang="zh-CN" sz="119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871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Node</a:t>
            </a:r>
          </a:p>
          <a:p>
            <a:pPr marL="0" marR="0" lvl="0" indent="0" defTabSz="914400" eaLnBrk="1" fontAlgn="auto" latinLnBrk="0" hangingPunct="1">
              <a:lnSpc>
                <a:spcPts val="1439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ts val="2347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……</a:t>
            </a:r>
          </a:p>
          <a:p>
            <a:pPr marL="0" marR="0" lvl="0" indent="0" defTabSz="914400" eaLnBrk="1" fontAlgn="auto" latinLnBrk="0" hangingPunct="1">
              <a:lnSpc>
                <a:spcPts val="2492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Node</a:t>
            </a:r>
          </a:p>
          <a:p>
            <a:pPr marL="0" marR="0" lvl="0" indent="0" defTabSz="914400" eaLnBrk="1" fontAlgn="auto" latinLnBrk="0" hangingPunct="1">
              <a:lnSpc>
                <a:spcPts val="1439"/>
              </a:lnSpc>
              <a:buClrTx/>
              <a:buSzTx/>
              <a:buNone/>
              <a:tabLst>
                <a:tab pos="279400" algn="l"/>
                <a:tab pos="292100" algn="l"/>
                <a:tab pos="431800" algn="l"/>
              </a:tabLst>
              <a:defRPr/>
            </a:pPr>
            <a:r>
              <a:rPr lang="en-US" altLang="zh-CN" sz="119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188" smtClean="0">
                <a:solidFill>
                  <a:srgbClr val="000000"/>
                </a:solidFill>
                <a:latin typeface="微软雅黑"/>
              </a:rPr>
              <a:t>n</a:t>
            </a:r>
            <a:endParaRPr lang="zh-CN" altLang="en-US" sz="118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7507" y="2089861"/>
            <a:ext cx="444032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APP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52034" y="2127961"/>
            <a:ext cx="596317" cy="16741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APP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</a:tabLst>
              <a:defRPr/>
            </a:pPr>
            <a:endParaRPr lang="en-US" altLang="zh-CN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47"/>
              </a:lnSpc>
              <a:buClrTx/>
              <a:buSzTx/>
              <a:buNone/>
              <a:tabLst>
                <a:tab pos="25400" algn="l"/>
              </a:tabLst>
              <a:defRPr/>
            </a:pP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服务</a:t>
            </a: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2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32363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2670603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V3.0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服务化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2768387" cy="504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服务导向框架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2347675"/>
            <a:ext cx="3999493" cy="11285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按功能形成服务中心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产品化管理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945" y="3519445"/>
            <a:ext cx="5887830" cy="49641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320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服务中心承载了</a:t>
            </a:r>
            <a:r>
              <a:rPr lang="en-US" altLang="zh-CN" sz="3204" smtClean="0">
                <a:solidFill>
                  <a:srgbClr val="000000"/>
                </a:solidFill>
                <a:latin typeface="微软雅黑"/>
              </a:rPr>
              <a:t>70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亿</a:t>
            </a:r>
            <a:r>
              <a:rPr lang="en-US" altLang="zh-CN" sz="3204" smtClean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天的请求</a:t>
            </a:r>
            <a:endParaRPr lang="zh-CN" altLang="en-US" sz="32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450" y="4093794"/>
            <a:ext cx="6343083" cy="4369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4"/>
              </a:lnSpc>
            </a:pPr>
            <a:r>
              <a:rPr lang="zh-CN" altLang="en-US" sz="2810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单台服务器最高可承载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1.5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亿</a:t>
            </a:r>
            <a:r>
              <a:rPr lang="en-US" altLang="zh-CN" sz="2810" smtClean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2810" smtClean="0">
                <a:solidFill>
                  <a:srgbClr val="000000"/>
                </a:solidFill>
                <a:latin typeface="微软雅黑"/>
              </a:rPr>
              <a:t>天的请求</a:t>
            </a:r>
            <a:endParaRPr lang="zh-CN" altLang="en-US" sz="2810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49344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900641"/>
            <a:ext cx="4461286" cy="5559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723"/>
              </a:lnSpc>
            </a:pPr>
            <a:r>
              <a:rPr lang="en-US" altLang="zh-CN" sz="3602" smtClean="0">
                <a:solidFill>
                  <a:srgbClr val="00B050"/>
                </a:solidFill>
                <a:latin typeface="微软雅黑"/>
              </a:rPr>
              <a:t>V3.0 </a:t>
            </a:r>
            <a:r>
              <a:rPr lang="zh-CN" altLang="en-US" sz="3602" smtClean="0">
                <a:solidFill>
                  <a:srgbClr val="00B050"/>
                </a:solidFill>
                <a:latin typeface="微软雅黑"/>
              </a:rPr>
              <a:t>消息系统 </a:t>
            </a:r>
            <a:r>
              <a:rPr lang="en-US" altLang="zh-CN" sz="3602" smtClean="0">
                <a:solidFill>
                  <a:srgbClr val="00B050"/>
                </a:solidFill>
                <a:latin typeface="微软雅黑"/>
              </a:rPr>
              <a:t>Notify</a:t>
            </a:r>
            <a:endParaRPr lang="zh-CN" altLang="en-US" sz="3602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1762205"/>
            <a:ext cx="3374322" cy="230832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Topic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方式</a:t>
            </a:r>
          </a:p>
          <a:p>
            <a:pPr>
              <a:lnSpc>
                <a:spcPts val="4610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发送事务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2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亿消息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天</a:t>
            </a:r>
          </a:p>
          <a:p>
            <a:pPr>
              <a:lnSpc>
                <a:spcPts val="4612"/>
              </a:lnSpc>
            </a:pPr>
            <a:r>
              <a:rPr lang="zh-CN" altLang="en-US" sz="320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送达率：</a:t>
            </a:r>
            <a:r>
              <a:rPr lang="en-US" altLang="zh-CN" sz="3204" smtClean="0">
                <a:solidFill>
                  <a:srgbClr val="000000"/>
                </a:solidFill>
                <a:latin typeface="微软雅黑"/>
              </a:rPr>
              <a:t>99.99%</a:t>
            </a:r>
            <a:endParaRPr lang="zh-CN" altLang="en-US" sz="32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8726" y="2294144"/>
            <a:ext cx="407163" cy="2516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7"/>
              </a:lnSpc>
            </a:pPr>
            <a:r>
              <a:rPr lang="zh-CN" altLang="en-US" sz="1584" smtClean="0">
                <a:solidFill>
                  <a:srgbClr val="FFFFFF"/>
                </a:solidFill>
                <a:latin typeface="微软雅黑"/>
              </a:rPr>
              <a:t>后续</a:t>
            </a:r>
            <a:endParaRPr lang="zh-CN" altLang="en-US" sz="158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78726" y="3720382"/>
            <a:ext cx="40716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84"/>
              </a:lnSpc>
            </a:pPr>
            <a:r>
              <a:rPr lang="zh-CN" altLang="en-US" sz="1584" smtClean="0">
                <a:solidFill>
                  <a:srgbClr val="FFFFFF"/>
                </a:solidFill>
                <a:latin typeface="黑体"/>
              </a:rPr>
              <a:t>续后</a:t>
            </a:r>
            <a:endParaRPr lang="zh-CN" altLang="en-US" sz="1584">
              <a:solidFill>
                <a:srgbClr val="FFFFFF"/>
              </a:solidFill>
              <a:latin typeface="黑体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1566" y="2280361"/>
            <a:ext cx="602729" cy="19236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APP</a:t>
            </a:r>
          </a:p>
          <a:p>
            <a:pPr marL="0" marR="0" lvl="0" indent="0" defTabSz="914400" eaLnBrk="1" fontAlgn="auto" latinLnBrk="0" hangingPunct="1">
              <a:lnSpc>
                <a:spcPts val="1735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zh-CN" altLang="en-US" sz="1584" smtClean="0">
                <a:solidFill>
                  <a:srgbClr val="FFFFFF"/>
                </a:solidFill>
                <a:latin typeface="微软雅黑"/>
              </a:rPr>
              <a:t>处理</a:t>
            </a:r>
            <a:r>
              <a:rPr lang="en-US" altLang="zh-CN" sz="1584" smtClean="0">
                <a:solidFill>
                  <a:srgbClr val="FFFFFF"/>
                </a:solidFill>
                <a:latin typeface="微软雅黑"/>
              </a:rPr>
              <a:t>1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en-US" altLang="zh-CN" sz="1584" smtClean="0">
              <a:solidFill>
                <a:srgbClr val="FFFF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72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APP</a:t>
            </a:r>
          </a:p>
          <a:p>
            <a:pPr marL="0" marR="0" lvl="0" indent="0" defTabSz="914400" eaLnBrk="1" fontAlgn="auto" latinLnBrk="0" hangingPunct="1">
              <a:lnSpc>
                <a:spcPts val="1772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zh-CN" altLang="en-US" sz="1584" smtClean="0">
                <a:solidFill>
                  <a:srgbClr val="FFFFFF"/>
                </a:solidFill>
                <a:latin typeface="黑体"/>
              </a:rPr>
              <a:t>处理</a:t>
            </a:r>
            <a:r>
              <a:rPr lang="en-US" altLang="zh-CN" sz="1584" smtClean="0">
                <a:solidFill>
                  <a:srgbClr val="FFFFFF"/>
                </a:solidFill>
                <a:latin typeface="微软雅黑"/>
              </a:rPr>
              <a:t>2</a:t>
            </a:r>
            <a:endParaRPr lang="zh-CN" altLang="en-US" sz="1584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7766" y="5406695"/>
            <a:ext cx="444032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APP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09790" y="5554069"/>
            <a:ext cx="291747" cy="2160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4"/>
              </a:lnSpc>
            </a:pPr>
            <a:r>
              <a:rPr lang="en-US" altLang="zh-CN" sz="1406" smtClean="0">
                <a:solidFill>
                  <a:srgbClr val="FFFFFF"/>
                </a:solidFill>
                <a:latin typeface="微软雅黑"/>
              </a:rPr>
              <a:t>……</a:t>
            </a:r>
            <a:endParaRPr lang="zh-CN" altLang="en-US" sz="1406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5589" y="5154938"/>
            <a:ext cx="230832" cy="28725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业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5861" y="5154938"/>
            <a:ext cx="674865" cy="5770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543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APP</a:t>
            </a: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务</a:t>
            </a:r>
          </a:p>
          <a:p>
            <a:pPr marL="0" marR="0" lvl="0" indent="0" defTabSz="914400" eaLnBrk="1" fontAlgn="auto" latinLnBrk="0" hangingPunct="1">
              <a:lnSpc>
                <a:spcPts val="1979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系统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50078" y="5154938"/>
            <a:ext cx="230832" cy="28725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消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40350" y="5154938"/>
            <a:ext cx="674865" cy="5770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543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APP</a:t>
            </a: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息</a:t>
            </a:r>
          </a:p>
          <a:p>
            <a:pPr marL="0" marR="0" lvl="0" indent="0" defTabSz="914400" eaLnBrk="1" fontAlgn="auto" latinLnBrk="0" hangingPunct="1">
              <a:lnSpc>
                <a:spcPts val="1979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系统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84599" y="5055819"/>
            <a:ext cx="461665" cy="28725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消息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78710" y="5055819"/>
            <a:ext cx="461665" cy="28725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操作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34565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1358900"/>
            <a:ext cx="1320800" cy="1320800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743200"/>
            <a:ext cx="1003300" cy="1054100"/>
          </a:xfrm>
          <a:prstGeom prst="rect">
            <a:avLst/>
          </a:prstGeom>
        </p:spPr>
      </p:pic>
      <p:pic>
        <p:nvPicPr>
          <p:cNvPr id="5" name="图片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2921000"/>
            <a:ext cx="1270000" cy="4318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2895600"/>
            <a:ext cx="876300" cy="939800"/>
          </a:xfrm>
          <a:prstGeom prst="rect">
            <a:avLst/>
          </a:prstGeom>
        </p:spPr>
      </p:pic>
      <p:pic>
        <p:nvPicPr>
          <p:cNvPr id="7" name="图片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4076700"/>
            <a:ext cx="1879600" cy="18796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4076700"/>
            <a:ext cx="1879600" cy="1879600"/>
          </a:xfrm>
          <a:prstGeom prst="rect">
            <a:avLst/>
          </a:prstGeom>
        </p:spPr>
      </p:pic>
      <p:pic>
        <p:nvPicPr>
          <p:cNvPr id="9" name="图片 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4749800"/>
            <a:ext cx="1041400" cy="584200"/>
          </a:xfrm>
          <a:prstGeom prst="rect">
            <a:avLst/>
          </a:prstGeom>
        </p:spPr>
      </p:pic>
      <p:pic>
        <p:nvPicPr>
          <p:cNvPr id="10" name="图片 9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4076700"/>
            <a:ext cx="1879600" cy="1879600"/>
          </a:xfrm>
          <a:prstGeom prst="rect">
            <a:avLst/>
          </a:prstGeom>
        </p:spPr>
      </p:pic>
      <p:pic>
        <p:nvPicPr>
          <p:cNvPr id="11" name="图片 1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8945" y="867244"/>
            <a:ext cx="3282950" cy="202619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5242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mtClean="0"/>
              <a:t>	</a:t>
            </a:r>
            <a:r>
              <a:rPr lang="en-US" altLang="zh-CN" sz="3998" smtClean="0">
                <a:solidFill>
                  <a:srgbClr val="00B050"/>
                </a:solidFill>
                <a:latin typeface="微软雅黑"/>
              </a:rPr>
              <a:t>V3.0 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可用性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zh-CN" altLang="en-US" sz="3998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5009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同城分流幵容灾</a:t>
            </a:r>
          </a:p>
          <a:p>
            <a:pPr marL="0" marR="0" lvl="0" indent="0" defTabSz="914400" eaLnBrk="1" fontAlgn="auto" latinLnBrk="0" hangingPunct="1">
              <a:lnSpc>
                <a:spcPts val="4610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异地容灾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3575" y="4794004"/>
            <a:ext cx="923330" cy="28725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主机房二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7686" y="3149676"/>
            <a:ext cx="1192634" cy="197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主业务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51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1802" smtClean="0">
                <a:solidFill>
                  <a:srgbClr val="FFFFFF"/>
                </a:solidFill>
                <a:latin typeface="微软雅黑"/>
              </a:rPr>
              <a:t>主机房一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34123" y="2997276"/>
            <a:ext cx="1038746" cy="226985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0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边缘业务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68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异地主机</a:t>
            </a:r>
          </a:p>
          <a:p>
            <a:pPr marL="0" marR="0" lvl="0" indent="0" defTabSz="914400" eaLnBrk="1" fontAlgn="auto" latinLnBrk="0" hangingPunct="1">
              <a:lnSpc>
                <a:spcPts val="2162"/>
              </a:lnSpc>
              <a:buClrTx/>
              <a:buSzTx/>
              <a:buNone/>
              <a:tabLst>
                <a:tab pos="114300" algn="l"/>
                <a:tab pos="457200" algn="l"/>
              </a:tabLst>
              <a:defRPr/>
            </a:pPr>
            <a:r>
              <a:rPr lang="zh-CN" altLang="en-US" smtClean="0">
                <a:solidFill>
                  <a:srgbClr val="FFFFFF"/>
                </a:solidFill>
                <a:latin typeface="微软雅黑"/>
              </a:rPr>
              <a:t>		房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8234" y="3302008"/>
            <a:ext cx="1513235" cy="238526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63"/>
              </a:lnSpc>
              <a:buClrTx/>
              <a:buSzTx/>
              <a:buNone/>
              <a:tabLst>
                <a:tab pos="584200" algn="l"/>
              </a:tabLst>
              <a:defRPr/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可切换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842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209"/>
              </a:lnSpc>
              <a:buClrTx/>
              <a:buSzTx/>
              <a:buNone/>
              <a:tabLst>
                <a:tab pos="584200" algn="l"/>
              </a:tabLst>
              <a:defRPr/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数据同步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42334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663700"/>
            <a:ext cx="8115300" cy="47879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867244"/>
            <a:ext cx="3323026" cy="6123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自劢化</a:t>
            </a: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/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智能化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5999" y="5309051"/>
            <a:ext cx="3736600" cy="5899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34"/>
              </a:lnSpc>
            </a:pPr>
            <a:r>
              <a:rPr lang="en-US" altLang="zh-CN" sz="2198" b="1" smtClean="0">
                <a:solidFill>
                  <a:srgbClr val="7030A0"/>
                </a:solidFill>
                <a:latin typeface="Times New Roman"/>
              </a:rPr>
              <a:t>Boy: </a:t>
            </a:r>
            <a:r>
              <a:rPr lang="en-US" altLang="zh-CN" sz="2198" b="1" i="1" smtClean="0">
                <a:solidFill>
                  <a:srgbClr val="7030A0"/>
                </a:solidFill>
                <a:latin typeface="Times New Roman"/>
              </a:rPr>
              <a:t>I wanna the fried chicken!</a:t>
            </a:r>
          </a:p>
          <a:p>
            <a:pPr>
              <a:lnSpc>
                <a:spcPts val="2628"/>
              </a:lnSpc>
            </a:pPr>
            <a:r>
              <a:rPr lang="en-US" altLang="zh-CN" sz="2196" b="1" smtClean="0">
                <a:solidFill>
                  <a:srgbClr val="7030A0"/>
                </a:solidFill>
                <a:latin typeface="Times New Roman"/>
              </a:rPr>
              <a:t>HSF: </a:t>
            </a:r>
            <a:r>
              <a:rPr lang="en-US" altLang="zh-CN" sz="2196" b="1" i="1" smtClean="0">
                <a:solidFill>
                  <a:srgbClr val="7030A0"/>
                </a:solidFill>
                <a:latin typeface="Times New Roman"/>
              </a:rPr>
              <a:t>Sir, we will be arriving at</a:t>
            </a:r>
            <a:endParaRPr lang="zh-CN" altLang="en-US" sz="2196" b="1" i="1">
              <a:solidFill>
                <a:srgbClr val="7030A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8899" y="5912910"/>
            <a:ext cx="2598468" cy="2584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34"/>
              </a:lnSpc>
            </a:pPr>
            <a:r>
              <a:rPr lang="en-US" altLang="zh-CN" sz="2198" b="1" i="1" smtClean="0">
                <a:solidFill>
                  <a:srgbClr val="7030A0"/>
                </a:solidFill>
                <a:latin typeface="Times New Roman"/>
              </a:rPr>
              <a:t>the nearest KFC soon.</a:t>
            </a:r>
            <a:endParaRPr lang="zh-CN" altLang="en-US" sz="2198" b="1" i="1">
              <a:solidFill>
                <a:srgbClr val="7030A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514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945" y="867244"/>
            <a:ext cx="1158972" cy="13080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5242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演进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zh-CN" altLang="en-US" sz="3998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4016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2414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414" smtClean="0">
                <a:solidFill>
                  <a:srgbClr val="000000"/>
                </a:solidFill>
                <a:latin typeface="微软雅黑"/>
              </a:rPr>
              <a:t>应用</a:t>
            </a:r>
            <a:endParaRPr lang="zh-CN" altLang="en-US" sz="241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6450" y="2241755"/>
            <a:ext cx="193964" cy="21416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26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2882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2883"/>
              </a:lnSpc>
            </a:pPr>
            <a:r>
              <a:rPr lang="zh-CN" altLang="en-US" sz="2018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2882"/>
              </a:lnSpc>
            </a:pPr>
            <a:r>
              <a:rPr lang="zh-CN" altLang="en-US" sz="2018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2883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2880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</a:t>
            </a:r>
            <a:endParaRPr lang="zh-CN" altLang="en-US" sz="2016">
              <a:solidFill>
                <a:srgbClr val="FF6600"/>
              </a:solidFill>
              <a:latin typeface="Wingding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4511" y="2201046"/>
            <a:ext cx="6248057" cy="21929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3"/>
              </a:lnSpc>
            </a:pPr>
            <a:r>
              <a:rPr lang="en-US" altLang="zh-CN" sz="2016" smtClean="0">
                <a:solidFill>
                  <a:srgbClr val="000000"/>
                </a:solidFill>
                <a:latin typeface="微软雅黑"/>
              </a:rPr>
              <a:t>1.4 -&gt; 1.5 -&gt; 1.6</a:t>
            </a:r>
          </a:p>
          <a:p>
            <a:pPr>
              <a:lnSpc>
                <a:spcPts val="2882"/>
              </a:lnSpc>
            </a:pPr>
            <a:r>
              <a:rPr lang="en-US" altLang="zh-CN" sz="2016" smtClean="0">
                <a:solidFill>
                  <a:srgbClr val="000000"/>
                </a:solidFill>
                <a:latin typeface="微软雅黑"/>
              </a:rPr>
              <a:t>JSP -&gt; Velocity…</a:t>
            </a:r>
          </a:p>
          <a:p>
            <a:pPr>
              <a:lnSpc>
                <a:spcPts val="2884"/>
              </a:lnSpc>
            </a:pPr>
            <a:r>
              <a:rPr lang="en-US" altLang="zh-CN" sz="2018" smtClean="0">
                <a:solidFill>
                  <a:srgbClr val="000000"/>
                </a:solidFill>
                <a:latin typeface="微软雅黑"/>
              </a:rPr>
              <a:t>EJB +</a:t>
            </a:r>
            <a:r>
              <a:rPr lang="zh-CN" altLang="en-US" sz="2018" smtClean="0">
                <a:solidFill>
                  <a:srgbClr val="000000"/>
                </a:solidFill>
                <a:latin typeface="微软雅黑"/>
              </a:rPr>
              <a:t>自主</a:t>
            </a:r>
            <a:r>
              <a:rPr lang="en-US" altLang="zh-CN" sz="2018" smtClean="0">
                <a:solidFill>
                  <a:srgbClr val="000000"/>
                </a:solidFill>
                <a:latin typeface="微软雅黑"/>
              </a:rPr>
              <a:t>IoC</a:t>
            </a:r>
            <a:r>
              <a:rPr lang="zh-CN" altLang="en-US" sz="2018" smtClean="0">
                <a:solidFill>
                  <a:srgbClr val="000000"/>
                </a:solidFill>
                <a:latin typeface="微软雅黑"/>
              </a:rPr>
              <a:t>容器</a:t>
            </a:r>
            <a:r>
              <a:rPr lang="en-US" altLang="zh-CN" sz="2018" smtClean="0">
                <a:solidFill>
                  <a:srgbClr val="000000"/>
                </a:solidFill>
                <a:latin typeface="微软雅黑"/>
              </a:rPr>
              <a:t>-&gt; Spring -&gt; </a:t>
            </a:r>
            <a:r>
              <a:rPr lang="zh-CN" altLang="en-US" sz="2018" smtClean="0">
                <a:solidFill>
                  <a:srgbClr val="000000"/>
                </a:solidFill>
                <a:latin typeface="微软雅黑"/>
              </a:rPr>
              <a:t>淘宝服务框架 </a:t>
            </a:r>
            <a:r>
              <a:rPr lang="en-US" altLang="zh-CN" sz="2018" smtClean="0">
                <a:solidFill>
                  <a:srgbClr val="000000"/>
                </a:solidFill>
                <a:latin typeface="微软雅黑"/>
              </a:rPr>
              <a:t>HSF</a:t>
            </a:r>
          </a:p>
          <a:p>
            <a:pPr>
              <a:lnSpc>
                <a:spcPts val="2882"/>
              </a:lnSpc>
            </a:pPr>
            <a:r>
              <a:rPr lang="zh-CN" altLang="en-US" sz="2018" smtClean="0">
                <a:solidFill>
                  <a:srgbClr val="000000"/>
                </a:solidFill>
                <a:latin typeface="微软雅黑"/>
              </a:rPr>
              <a:t>开源</a:t>
            </a:r>
            <a:r>
              <a:rPr lang="en-US" altLang="zh-CN" sz="2018" smtClean="0">
                <a:solidFill>
                  <a:srgbClr val="000000"/>
                </a:solidFill>
                <a:latin typeface="微软雅黑"/>
              </a:rPr>
              <a:t>OR-Mapping</a:t>
            </a:r>
            <a:r>
              <a:rPr lang="zh-CN" altLang="en-US" sz="2018" smtClean="0">
                <a:solidFill>
                  <a:srgbClr val="000000"/>
                </a:solidFill>
                <a:latin typeface="微软雅黑"/>
              </a:rPr>
              <a:t>框架</a:t>
            </a:r>
            <a:r>
              <a:rPr lang="en-US" altLang="zh-CN" sz="2018" smtClean="0">
                <a:solidFill>
                  <a:srgbClr val="000000"/>
                </a:solidFill>
                <a:latin typeface="微软雅黑"/>
              </a:rPr>
              <a:t>(Ibatis ...) -&gt; </a:t>
            </a:r>
            <a:r>
              <a:rPr lang="zh-CN" altLang="en-US" sz="2018" smtClean="0">
                <a:solidFill>
                  <a:srgbClr val="000000"/>
                </a:solidFill>
                <a:latin typeface="微软雅黑"/>
              </a:rPr>
              <a:t>淘宝数据层 </a:t>
            </a:r>
            <a:r>
              <a:rPr lang="en-US" altLang="zh-CN" sz="2018" smtClean="0">
                <a:solidFill>
                  <a:srgbClr val="000000"/>
                </a:solidFill>
                <a:latin typeface="微软雅黑"/>
              </a:rPr>
              <a:t>TDDL</a:t>
            </a:r>
          </a:p>
          <a:p>
            <a:pPr>
              <a:lnSpc>
                <a:spcPts val="2882"/>
              </a:lnSpc>
            </a:pPr>
            <a:r>
              <a:rPr lang="zh-CN" altLang="en-US" sz="2016" smtClean="0">
                <a:solidFill>
                  <a:srgbClr val="000000"/>
                </a:solidFill>
                <a:latin typeface="微软雅黑"/>
              </a:rPr>
              <a:t>庞大的项目 </a:t>
            </a:r>
            <a:r>
              <a:rPr lang="en-US" altLang="zh-CN" sz="2016" smtClean="0">
                <a:solidFill>
                  <a:srgbClr val="000000"/>
                </a:solidFill>
                <a:latin typeface="微软雅黑"/>
              </a:rPr>
              <a:t>-&gt; </a:t>
            </a:r>
            <a:r>
              <a:rPr lang="zh-CN" altLang="en-US" sz="2016" smtClean="0">
                <a:solidFill>
                  <a:srgbClr val="000000"/>
                </a:solidFill>
                <a:latin typeface="微软雅黑"/>
              </a:rPr>
              <a:t>按功能拆分</a:t>
            </a:r>
            <a:r>
              <a:rPr lang="en-US" altLang="zh-CN" sz="2016" smtClean="0">
                <a:solidFill>
                  <a:srgbClr val="000000"/>
                </a:solidFill>
                <a:latin typeface="微软雅黑"/>
              </a:rPr>
              <a:t>+ </a:t>
            </a:r>
            <a:r>
              <a:rPr lang="zh-CN" altLang="en-US" sz="2016" smtClean="0">
                <a:solidFill>
                  <a:srgbClr val="000000"/>
                </a:solidFill>
                <a:latin typeface="微软雅黑"/>
              </a:rPr>
              <a:t>服务化</a:t>
            </a:r>
            <a:r>
              <a:rPr lang="en-US" altLang="zh-CN" sz="2016" smtClean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2016" smtClean="0">
                <a:solidFill>
                  <a:srgbClr val="000000"/>
                </a:solidFill>
                <a:latin typeface="微软雅黑"/>
              </a:rPr>
              <a:t>产品化</a:t>
            </a:r>
          </a:p>
          <a:p>
            <a:pPr>
              <a:lnSpc>
                <a:spcPts val="2880"/>
              </a:lnSpc>
            </a:pPr>
            <a:r>
              <a:rPr lang="zh-CN" altLang="en-US" sz="2016" smtClean="0">
                <a:solidFill>
                  <a:srgbClr val="000000"/>
                </a:solidFill>
                <a:latin typeface="微软雅黑"/>
              </a:rPr>
              <a:t>紧耦合 </a:t>
            </a:r>
            <a:r>
              <a:rPr lang="en-US" altLang="zh-CN" sz="2016" smtClean="0">
                <a:solidFill>
                  <a:srgbClr val="000000"/>
                </a:solidFill>
                <a:latin typeface="微软雅黑"/>
              </a:rPr>
              <a:t>-&gt; </a:t>
            </a:r>
            <a:r>
              <a:rPr lang="zh-CN" altLang="en-US" sz="2016" smtClean="0">
                <a:solidFill>
                  <a:srgbClr val="000000"/>
                </a:solidFill>
                <a:latin typeface="微软雅黑"/>
              </a:rPr>
              <a:t>使用消息系统解耦</a:t>
            </a:r>
            <a:endParaRPr lang="zh-CN" altLang="en-US" sz="201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945" y="4403035"/>
            <a:ext cx="8218404" cy="10259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165"/>
              </a:lnSpc>
              <a:buClrTx/>
              <a:buSzTx/>
              <a:buNone/>
              <a:tabLst>
                <a:tab pos="457200" algn="l"/>
                <a:tab pos="736600" algn="l"/>
              </a:tabLst>
              <a:defRPr/>
            </a:pPr>
            <a:r>
              <a:rPr lang="zh-CN" altLang="en-US" sz="2414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414" smtClean="0">
                <a:solidFill>
                  <a:srgbClr val="000000"/>
                </a:solidFill>
                <a:latin typeface="微软雅黑"/>
              </a:rPr>
              <a:t>数据库</a:t>
            </a:r>
          </a:p>
          <a:p>
            <a:pPr marL="0" marR="0" lvl="0" indent="0" defTabSz="914400" eaLnBrk="1" fontAlgn="auto" latinLnBrk="0" hangingPunct="1">
              <a:lnSpc>
                <a:spcPts val="2583"/>
              </a:lnSpc>
              <a:buClrTx/>
              <a:buSzTx/>
              <a:buNone/>
              <a:tabLst>
                <a:tab pos="457200" algn="l"/>
                <a:tab pos="736600" algn="l"/>
              </a:tabLst>
              <a:defRPr/>
            </a:pPr>
            <a:r>
              <a:rPr lang="zh-CN" altLang="en-US" sz="241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1802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MySQL(Master+Slave) -&gt; Oracle -&gt; Oracle(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垂直水平分割</a:t>
            </a: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) -&gt; Oracle</a:t>
            </a:r>
          </a:p>
          <a:p>
            <a:pPr marL="0" marR="0" lvl="0" indent="0" defTabSz="914400" eaLnBrk="1" fontAlgn="auto" latinLnBrk="0" hangingPunct="1">
              <a:lnSpc>
                <a:spcPts val="2163"/>
              </a:lnSpc>
              <a:buClrTx/>
              <a:buSzTx/>
              <a:buNone/>
              <a:tabLst>
                <a:tab pos="457200" algn="l"/>
                <a:tab pos="736600" algn="l"/>
              </a:tabLst>
              <a:defRPr/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		+ MySQL (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垂直水平分割</a:t>
            </a: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)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19818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762000" y="2556383"/>
            <a:ext cx="629375" cy="2789302"/>
          </a:xfrm>
          <a:custGeom>
            <a:avLst/>
            <a:gdLst/>
            <a:ahLst/>
            <a:cxnLst/>
            <a:rect l="0" t="0" r="0" b="0"/>
            <a:pathLst>
              <a:path w="629375" h="2789302">
                <a:moveTo>
                  <a:pt x="0" y="2789301"/>
                </a:moveTo>
                <a:lnTo>
                  <a:pt x="629374" y="2789301"/>
                </a:lnTo>
                <a:lnTo>
                  <a:pt x="62937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D3441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854200"/>
            <a:ext cx="7747000" cy="4279900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31118"/>
              </p:ext>
            </p:extLst>
          </p:nvPr>
        </p:nvGraphicFramePr>
        <p:xfrm>
          <a:off x="1391412" y="1904987"/>
          <a:ext cx="6914350" cy="41259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137783"/>
                <a:gridCol w="776567"/>
              </a:tblGrid>
              <a:tr h="9551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3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327400" algn="l"/>
                          <a:tab pos="3581400" algn="l"/>
                          <a:tab pos="5537200" algn="l"/>
                        </a:tabLst>
                        <a:defRPr/>
                      </a:pPr>
                      <a:r>
                        <a:rPr lang="en-US" altLang="zh-CN" smtClean="0"/>
                        <a:t>	</a:t>
                      </a:r>
                      <a:r>
                        <a:rPr lang="en-US" altLang="zh-CN" sz="1800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Detai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34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327400" algn="l"/>
                          <a:tab pos="3581400" algn="l"/>
                          <a:tab pos="5537200" algn="l"/>
                        </a:tabLst>
                        <a:defRPr/>
                      </a:pPr>
                      <a:r>
                        <a:rPr lang="zh-CN" altLang="en-US" sz="1800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业务系统    </a:t>
                      </a:r>
                      <a:r>
                        <a:rPr lang="en-US" altLang="zh-CN" sz="1800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TM            </a:t>
                      </a:r>
                      <a:r>
                        <a:rPr lang="en-US" altLang="zh-CN" sz="1802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IM                               </a:t>
                      </a:r>
                      <a:r>
                        <a:rPr lang="en-US" altLang="zh-CN" sz="1800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8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327400" algn="l"/>
                          <a:tab pos="3581400" algn="l"/>
                          <a:tab pos="5537200" algn="l"/>
                        </a:tabLst>
                        <a:defRPr/>
                      </a:pPr>
                      <a:r>
                        <a:rPr lang="en-US" altLang="zh-CN" sz="1800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		</a:t>
                      </a:r>
                      <a:r>
                        <a:rPr lang="en-US" altLang="zh-CN" sz="1802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6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327400" algn="l"/>
                          <a:tab pos="3581400" algn="l"/>
                          <a:tab pos="5537200" algn="l"/>
                        </a:tabLst>
                        <a:defRPr/>
                      </a:pPr>
                      <a:r>
                        <a:rPr lang="en-US" altLang="zh-CN" sz="1802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			…</a:t>
                      </a:r>
                      <a:endParaRPr lang="zh-CN" altLang="en-US" sz="1802" b="0" i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rgbClr val="D34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ts val="184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4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Notify</a:t>
                      </a:r>
                      <a:endParaRPr lang="zh-CN" altLang="en-US" sz="1404" b="0" i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D34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4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</a:tr>
              <a:tr h="272948">
                <a:tc>
                  <a:txBody>
                    <a:bodyPr/>
                    <a:lstStyle/>
                    <a:p>
                      <a:pPr>
                        <a:lnSpc>
                          <a:spcPts val="23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HSF</a:t>
                      </a:r>
                      <a:endParaRPr lang="zh-CN" altLang="en-US" sz="1800" b="0" i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rgbClr val="D34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D34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988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01800" algn="l"/>
                        </a:tabLst>
                        <a:defRPr/>
                      </a:pPr>
                      <a:r>
                        <a:rPr lang="zh-CN" altLang="en-US" sz="1800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核心业务服务                       </a:t>
                      </a:r>
                      <a:r>
                        <a:rPr lang="en-US" altLang="zh-CN" sz="1800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IC               SC              ……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5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01800" algn="l"/>
                        </a:tabLst>
                        <a:defRPr/>
                      </a:pPr>
                      <a:r>
                        <a:rPr lang="en-US" altLang="zh-CN" sz="1800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	TC</a:t>
                      </a:r>
                      <a:endParaRPr lang="zh-CN" altLang="en-US" sz="1800" b="0" i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rgbClr val="D34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D34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39166">
                <a:tc>
                  <a:txBody>
                    <a:bodyPr/>
                    <a:lstStyle/>
                    <a:p>
                      <a:pPr>
                        <a:lnSpc>
                          <a:spcPts val="2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2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HSF</a:t>
                      </a:r>
                      <a:endParaRPr lang="zh-CN" altLang="en-US" sz="1802" b="0" i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rgbClr val="D34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66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D34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6697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4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79600" algn="l"/>
                        </a:tabLst>
                        <a:defRPr/>
                      </a:pPr>
                      <a:r>
                        <a:rPr lang="zh-CN" altLang="en-US" sz="1800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基础业务服务     </a:t>
                      </a:r>
                      <a:r>
                        <a:rPr lang="en-US" altLang="zh-CN" sz="1802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UIC           Forest              ……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79600" algn="l"/>
                        </a:tabLst>
                        <a:defRPr/>
                      </a:pPr>
                      <a:endParaRPr lang="en-US" altLang="zh-CN" sz="1802" b="0" i="0" smtClean="0">
                        <a:solidFill>
                          <a:srgbClr val="FFFFFF"/>
                        </a:solidFill>
                        <a:latin typeface="微软雅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79600" algn="l"/>
                        </a:tabLst>
                        <a:defRPr/>
                      </a:pPr>
                      <a:endParaRPr lang="en-US" altLang="zh-CN" sz="1802" b="0" i="0" smtClean="0">
                        <a:solidFill>
                          <a:srgbClr val="FFFFFF"/>
                        </a:solidFill>
                        <a:latin typeface="微软雅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79600" algn="l"/>
                        </a:tabLst>
                        <a:defRPr/>
                      </a:pPr>
                      <a:endParaRPr lang="en-US" altLang="zh-CN" sz="1802" b="0" i="0" smtClean="0">
                        <a:solidFill>
                          <a:srgbClr val="FFFFFF"/>
                        </a:solidFill>
                        <a:latin typeface="微软雅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79600" algn="l"/>
                        </a:tabLst>
                        <a:defRPr/>
                      </a:pPr>
                      <a:endParaRPr lang="en-US" altLang="zh-CN" sz="1802" b="0" i="0" smtClean="0">
                        <a:solidFill>
                          <a:srgbClr val="FFFFFF"/>
                        </a:solidFill>
                        <a:latin typeface="微软雅黑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24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879600" algn="l"/>
                        </a:tabLst>
                        <a:defRPr/>
                      </a:pPr>
                      <a:r>
                        <a:rPr lang="en-US" altLang="zh-CN" sz="1802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	</a:t>
                      </a:r>
                      <a:r>
                        <a:rPr lang="zh-CN" altLang="en-US" sz="1802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持久层</a:t>
                      </a:r>
                      <a:r>
                        <a:rPr lang="en-US" altLang="zh-CN" sz="1802" b="0" i="0" smtClean="0">
                          <a:solidFill>
                            <a:srgbClr val="FFFFFF"/>
                          </a:solidFill>
                          <a:latin typeface="微软雅黑"/>
                        </a:rPr>
                        <a:t>(DB/TFS/NAS)</a:t>
                      </a:r>
                      <a:endParaRPr lang="zh-CN" altLang="en-US" sz="1802" b="0" i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rgbClr val="D34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D344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5145" y="867244"/>
            <a:ext cx="4103688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淘宝服务中心总览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4050" y="3794006"/>
            <a:ext cx="450508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TOP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98091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145" y="867244"/>
            <a:ext cx="1025922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约束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5" y="1762205"/>
            <a:ext cx="2358018" cy="504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上可依赖下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2347675"/>
            <a:ext cx="2768387" cy="504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下丌可依赖上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945" y="2933272"/>
            <a:ext cx="3178755" cy="504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上可跨级依赖下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45" y="3519445"/>
            <a:ext cx="7282443" cy="230832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320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平级可依赖，但丌推荐，禁止循环依赖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使用</a:t>
            </a: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Notify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和页面的依赖，无限制</a:t>
            </a:r>
          </a:p>
          <a:p>
            <a:pPr>
              <a:lnSpc>
                <a:spcPts val="4610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高级别丌可依赖低级别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简单就是美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44951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3416300"/>
            <a:ext cx="1447800" cy="27686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867244"/>
            <a:ext cx="6155531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淘宝是什么样的交易网站？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1777187"/>
            <a:ext cx="3173946" cy="6412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淘宝是一个很大的交易网站</a:t>
            </a:r>
          </a:p>
          <a:p>
            <a:pPr>
              <a:lnSpc>
                <a:spcPts val="2594"/>
              </a:lnSpc>
            </a:pPr>
            <a:r>
              <a:rPr lang="zh-CN" altLang="en-US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每天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450" y="2432760"/>
            <a:ext cx="5547994" cy="2516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0"/>
              </a:lnSpc>
            </a:pPr>
            <a:r>
              <a:rPr lang="zh-CN" altLang="en-US" sz="158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7</a:t>
            </a:r>
            <a:r>
              <a:rPr lang="zh-CN" altLang="en-US" sz="1586" smtClean="0">
                <a:solidFill>
                  <a:srgbClr val="000000"/>
                </a:solidFill>
                <a:latin typeface="微软雅黑"/>
              </a:rPr>
              <a:t>亿次的页面访问，其中搜索宝贝过亿次，浏览宝贝过亿次</a:t>
            </a:r>
            <a:endParaRPr lang="zh-CN" altLang="en-US" sz="158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450" y="2725690"/>
            <a:ext cx="6734216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7"/>
              </a:lnSpc>
            </a:pPr>
            <a:r>
              <a:rPr lang="zh-CN" altLang="en-US" sz="1584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超过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40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亿次的用户访问，超过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6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亿次的交易访问，超过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6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亿次的宝贝访问</a:t>
            </a:r>
          </a:p>
          <a:p>
            <a:pPr>
              <a:lnSpc>
                <a:spcPts val="2307"/>
              </a:lnSpc>
            </a:pPr>
            <a:r>
              <a:rPr lang="zh-CN" altLang="en-US" sz="1584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超过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400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万笔有效交易</a:t>
            </a:r>
            <a:endParaRPr lang="zh-CN" altLang="en-US" sz="158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945" y="3314200"/>
            <a:ext cx="1096454" cy="28732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高峰期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6450" y="3640725"/>
            <a:ext cx="5049459" cy="2476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7"/>
              </a:lnSpc>
            </a:pPr>
            <a:r>
              <a:rPr lang="zh-CN" altLang="en-US" sz="1584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每秒超过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25G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的流量，核心业务每秒超过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4.5G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的流量</a:t>
            </a:r>
            <a:endParaRPr lang="zh-CN" altLang="en-US" sz="158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450" y="3933714"/>
            <a:ext cx="5804474" cy="2516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7"/>
              </a:lnSpc>
            </a:pPr>
            <a:r>
              <a:rPr lang="zh-CN" altLang="en-US" sz="1584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每秒生成几百笔交易，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8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万次的用户访问，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1.5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万次的商品访问</a:t>
            </a:r>
            <a:endParaRPr lang="zh-CN" altLang="en-US" sz="158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945" y="4229235"/>
            <a:ext cx="1327286" cy="28732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淘宝总共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6450" y="4555760"/>
            <a:ext cx="2670603" cy="2476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7"/>
              </a:lnSpc>
            </a:pPr>
            <a:r>
              <a:rPr lang="zh-CN" altLang="en-US" sz="1584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超过</a:t>
            </a:r>
            <a:r>
              <a:rPr lang="en-US" altLang="zh-CN" sz="1584" smtClean="0">
                <a:solidFill>
                  <a:srgbClr val="000000"/>
                </a:solidFill>
                <a:latin typeface="微软雅黑"/>
              </a:rPr>
              <a:t>22TB</a:t>
            </a:r>
            <a:r>
              <a:rPr lang="zh-CN" altLang="en-US" sz="1584" smtClean="0">
                <a:solidFill>
                  <a:srgbClr val="000000"/>
                </a:solidFill>
                <a:latin typeface="微软雅黑"/>
              </a:rPr>
              <a:t>的宝贝图片存储</a:t>
            </a:r>
            <a:endParaRPr lang="zh-CN" altLang="en-US" sz="158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6450" y="4848300"/>
            <a:ext cx="4632678" cy="2516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0"/>
              </a:lnSpc>
            </a:pPr>
            <a:r>
              <a:rPr lang="zh-CN" altLang="en-US" sz="158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586" smtClean="0">
                <a:solidFill>
                  <a:srgbClr val="000000"/>
                </a:solidFill>
                <a:latin typeface="微软雅黑"/>
              </a:rPr>
              <a:t>超过</a:t>
            </a: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4</a:t>
            </a:r>
            <a:r>
              <a:rPr lang="zh-CN" altLang="en-US" sz="1586" smtClean="0">
                <a:solidFill>
                  <a:srgbClr val="000000"/>
                </a:solidFill>
                <a:latin typeface="微软雅黑"/>
              </a:rPr>
              <a:t>亿条的在线交易记录，超过</a:t>
            </a:r>
            <a:r>
              <a:rPr lang="en-US" altLang="zh-CN" sz="1586" smtClean="0">
                <a:solidFill>
                  <a:srgbClr val="000000"/>
                </a:solidFill>
                <a:latin typeface="微软雅黑"/>
              </a:rPr>
              <a:t>2</a:t>
            </a:r>
            <a:r>
              <a:rPr lang="zh-CN" altLang="en-US" sz="1586" smtClean="0">
                <a:solidFill>
                  <a:srgbClr val="000000"/>
                </a:solidFill>
                <a:latin typeface="微软雅黑"/>
              </a:rPr>
              <a:t>亿的在线宝贝</a:t>
            </a:r>
            <a:endParaRPr lang="zh-CN" altLang="en-US" sz="158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8945" y="5144270"/>
            <a:ext cx="1558119" cy="28732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非功能需求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6450" y="5476732"/>
            <a:ext cx="1229504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3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016" b="1" smtClean="0">
                <a:solidFill>
                  <a:srgbClr val="000000"/>
                </a:solidFill>
                <a:latin typeface="微软雅黑"/>
              </a:rPr>
              <a:t>高容量</a:t>
            </a:r>
          </a:p>
          <a:p>
            <a:pPr>
              <a:lnSpc>
                <a:spcPts val="2882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016" b="1" smtClean="0">
                <a:solidFill>
                  <a:srgbClr val="000000"/>
                </a:solidFill>
                <a:latin typeface="微软雅黑"/>
              </a:rPr>
              <a:t>高性能</a:t>
            </a:r>
            <a:endParaRPr lang="zh-CN" altLang="en-US" sz="2016" b="1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95239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0894" y="2621114"/>
            <a:ext cx="1543692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zh-CN" altLang="en-US" sz="3998" b="1" smtClean="0">
                <a:solidFill>
                  <a:srgbClr val="000000"/>
                </a:solidFill>
                <a:latin typeface="微软雅黑"/>
              </a:rPr>
              <a:t>谢谢！</a:t>
            </a:r>
            <a:endParaRPr lang="zh-CN" altLang="en-US" sz="3998" b="1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233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3721100"/>
            <a:ext cx="2184400" cy="23495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867244"/>
            <a:ext cx="7694414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淘宝是什么样的很大的交易网站？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1771024"/>
            <a:ext cx="4837863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3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016" smtClean="0">
                <a:solidFill>
                  <a:srgbClr val="000000"/>
                </a:solidFill>
                <a:latin typeface="微软雅黑"/>
              </a:rPr>
              <a:t>淘宝是一个高速发展的很大的交易网站</a:t>
            </a:r>
          </a:p>
          <a:p>
            <a:pPr>
              <a:lnSpc>
                <a:spcPts val="2882"/>
              </a:lnSpc>
            </a:pPr>
            <a:r>
              <a:rPr lang="zh-CN" altLang="en-US" sz="201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en-US" altLang="zh-CN" sz="2016" smtClean="0">
                <a:solidFill>
                  <a:srgbClr val="000000"/>
                </a:solidFill>
                <a:latin typeface="微软雅黑"/>
              </a:rPr>
              <a:t>2008Q3</a:t>
            </a:r>
            <a:endParaRPr lang="zh-CN" altLang="en-US" sz="201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450" y="2504321"/>
            <a:ext cx="1966885" cy="9746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发布项目</a:t>
            </a: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15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个</a:t>
            </a:r>
          </a:p>
          <a:p>
            <a:pPr>
              <a:lnSpc>
                <a:spcPts val="2595"/>
              </a:lnSpc>
            </a:pPr>
            <a:r>
              <a:rPr lang="zh-CN" altLang="en-US" sz="1802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发布日常</a:t>
            </a: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285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个</a:t>
            </a:r>
          </a:p>
          <a:p>
            <a:pPr>
              <a:lnSpc>
                <a:spcPts val="2591"/>
              </a:lnSpc>
            </a:pPr>
            <a:r>
              <a:rPr lang="zh-CN" altLang="en-US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发布模板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440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次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45" y="3491239"/>
            <a:ext cx="1421864" cy="3110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3"/>
              </a:lnSpc>
            </a:pPr>
            <a:r>
              <a:rPr lang="en-US" altLang="zh-CN" sz="2016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en-US" altLang="zh-CN" sz="2016" smtClean="0">
                <a:solidFill>
                  <a:srgbClr val="000000"/>
                </a:solidFill>
                <a:latin typeface="微软雅黑"/>
              </a:rPr>
              <a:t>2008Q4</a:t>
            </a:r>
            <a:endParaRPr lang="zh-CN" altLang="en-US" sz="201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6450" y="3858649"/>
            <a:ext cx="1830629" cy="2828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zh-CN" altLang="en-US" sz="1802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发布项目</a:t>
            </a: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49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个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6450" y="4188409"/>
            <a:ext cx="2096728" cy="6412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发布日常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1149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个</a:t>
            </a:r>
          </a:p>
          <a:p>
            <a:pPr>
              <a:lnSpc>
                <a:spcPts val="2592"/>
              </a:lnSpc>
            </a:pPr>
            <a:r>
              <a:rPr lang="zh-CN" altLang="en-US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发布模板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1909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次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945" y="4845118"/>
            <a:ext cx="2204130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46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018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018" smtClean="0">
                <a:solidFill>
                  <a:srgbClr val="000000"/>
                </a:solidFill>
                <a:latin typeface="微软雅黑"/>
              </a:rPr>
              <a:t>非功能需求</a:t>
            </a:r>
          </a:p>
          <a:p>
            <a:pPr marL="0" marR="0" lvl="0" indent="0" defTabSz="914400" eaLnBrk="1" fontAlgn="auto" latinLnBrk="0" hangingPunct="1">
              <a:lnSpc>
                <a:spcPts val="2883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018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018" smtClean="0">
                <a:solidFill>
                  <a:srgbClr val="FF6600"/>
                </a:solidFill>
                <a:latin typeface="Wingdings"/>
              </a:rPr>
              <a:t> </a:t>
            </a:r>
            <a:r>
              <a:rPr lang="zh-CN" altLang="en-US" sz="2018" b="1" smtClean="0">
                <a:solidFill>
                  <a:srgbClr val="000000"/>
                </a:solidFill>
                <a:latin typeface="微软雅黑"/>
              </a:rPr>
              <a:t>高可维护性</a:t>
            </a:r>
            <a:endParaRPr lang="zh-CN" altLang="en-US" sz="2018" b="1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5430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0" y="3340100"/>
            <a:ext cx="2184400" cy="20828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867244"/>
            <a:ext cx="6155531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对淘宝技术架构的原始需求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1762205"/>
            <a:ext cx="1947649" cy="171841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高稳定性</a:t>
            </a:r>
          </a:p>
          <a:p>
            <a:pPr>
              <a:lnSpc>
                <a:spcPts val="4610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高容量</a:t>
            </a:r>
          </a:p>
          <a:p>
            <a:pPr>
              <a:lnSpc>
                <a:spcPts val="4611"/>
              </a:lnSpc>
            </a:pPr>
            <a:r>
              <a:rPr lang="zh-CN" altLang="en-US" sz="3206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高性能</a:t>
            </a:r>
            <a:endParaRPr lang="zh-CN" altLang="en-US" sz="32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945" y="3519445"/>
            <a:ext cx="2358018" cy="504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3204" smtClean="0">
                <a:solidFill>
                  <a:srgbClr val="FF6600"/>
                </a:solidFill>
                <a:latin typeface="Wingdings"/>
              </a:rPr>
              <a:t>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高可维护性</a:t>
            </a:r>
            <a:endParaRPr lang="zh-CN" altLang="en-US" sz="3204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2455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663700"/>
            <a:ext cx="3517900" cy="1676400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1663700"/>
            <a:ext cx="3009900" cy="1739900"/>
          </a:xfrm>
          <a:prstGeom prst="rect">
            <a:avLst/>
          </a:prstGeom>
        </p:spPr>
      </p:pic>
      <p:pic>
        <p:nvPicPr>
          <p:cNvPr id="5" name="图片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5448300"/>
            <a:ext cx="5880100" cy="8128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145" y="867244"/>
            <a:ext cx="3077766" cy="625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42"/>
              </a:lnSpc>
            </a:pPr>
            <a:r>
              <a:rPr lang="zh-CN" altLang="en-US" sz="3998" smtClean="0">
                <a:solidFill>
                  <a:srgbClr val="00B050"/>
                </a:solidFill>
                <a:latin typeface="微软雅黑"/>
              </a:rPr>
              <a:t>淘宝发展历程</a:t>
            </a:r>
            <a:endParaRPr lang="zh-CN" altLang="en-US" sz="3998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1459" y="4614811"/>
            <a:ext cx="755015" cy="18812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57"/>
              </a:lnSpc>
            </a:pPr>
            <a:r>
              <a:rPr lang="en-US" altLang="zh-CN" sz="1188" b="1" smtClean="0">
                <a:solidFill>
                  <a:srgbClr val="000000"/>
                </a:solidFill>
                <a:latin typeface="微软雅黑"/>
              </a:rPr>
              <a:t>2000</a:t>
            </a:r>
            <a:r>
              <a:rPr lang="zh-CN" altLang="en-US" sz="1188" b="1" smtClean="0">
                <a:solidFill>
                  <a:srgbClr val="000000"/>
                </a:solidFill>
                <a:latin typeface="微软雅黑"/>
              </a:rPr>
              <a:t>片</a:t>
            </a:r>
            <a:r>
              <a:rPr lang="en-US" altLang="zh-CN" sz="1188" b="1" smtClean="0">
                <a:solidFill>
                  <a:srgbClr val="000000"/>
                </a:solidFill>
                <a:latin typeface="微软雅黑"/>
              </a:rPr>
              <a:t>/</a:t>
            </a:r>
            <a:r>
              <a:rPr lang="zh-CN" altLang="en-US" sz="1188" b="1" smtClean="0">
                <a:solidFill>
                  <a:srgbClr val="000000"/>
                </a:solidFill>
                <a:latin typeface="微软雅黑"/>
              </a:rPr>
              <a:t>天</a:t>
            </a:r>
            <a:endParaRPr lang="zh-CN" altLang="en-US" sz="1188" b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6494" y="4463554"/>
            <a:ext cx="748603" cy="1911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57"/>
              </a:lnSpc>
            </a:pPr>
            <a:r>
              <a:rPr lang="en-US" altLang="zh-CN" sz="1188" b="1" smtClean="0">
                <a:solidFill>
                  <a:srgbClr val="000000"/>
                </a:solidFill>
                <a:latin typeface="微软雅黑"/>
              </a:rPr>
              <a:t>9000</a:t>
            </a:r>
            <a:r>
              <a:rPr lang="zh-CN" altLang="en-US" sz="1188" b="1" smtClean="0">
                <a:solidFill>
                  <a:srgbClr val="000000"/>
                </a:solidFill>
                <a:latin typeface="微软雅黑"/>
              </a:rPr>
              <a:t>片</a:t>
            </a:r>
            <a:r>
              <a:rPr lang="en-US" altLang="zh-CN" sz="1188" b="1" smtClean="0">
                <a:solidFill>
                  <a:srgbClr val="000000"/>
                </a:solidFill>
                <a:latin typeface="Times New Roman"/>
              </a:rPr>
              <a:t>/</a:t>
            </a:r>
            <a:r>
              <a:rPr lang="zh-CN" altLang="en-US" sz="1188" b="1" smtClean="0">
                <a:solidFill>
                  <a:srgbClr val="000000"/>
                </a:solidFill>
                <a:latin typeface="微软雅黑"/>
              </a:rPr>
              <a:t>天</a:t>
            </a:r>
            <a:endParaRPr lang="zh-CN" altLang="en-US" sz="1188" b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4163" y="4023118"/>
            <a:ext cx="1280800" cy="5770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57"/>
              </a:lnSpc>
              <a:buClrTx/>
              <a:buSzTx/>
              <a:buNone/>
              <a:tabLst>
                <a:tab pos="533400" algn="l"/>
              </a:tabLst>
              <a:defRPr/>
            </a:pPr>
            <a:r>
              <a:rPr lang="en-US" altLang="zh-CN" smtClean="0"/>
              <a:t>	</a:t>
            </a:r>
            <a:r>
              <a:rPr lang="en-US" altLang="zh-CN" sz="1188" b="1" smtClean="0">
                <a:solidFill>
                  <a:srgbClr val="000000"/>
                </a:solidFill>
                <a:latin typeface="微软雅黑"/>
              </a:rPr>
              <a:t>3.8W</a:t>
            </a:r>
            <a:r>
              <a:rPr lang="zh-CN" altLang="en-US" sz="1188" b="1" smtClean="0">
                <a:solidFill>
                  <a:srgbClr val="000000"/>
                </a:solidFill>
                <a:latin typeface="微软雅黑"/>
              </a:rPr>
              <a:t>片</a:t>
            </a:r>
            <a:r>
              <a:rPr lang="en-US" altLang="zh-CN" sz="1188" b="1" smtClean="0">
                <a:solidFill>
                  <a:srgbClr val="000000"/>
                </a:solidFill>
                <a:latin typeface="Times New Roman"/>
              </a:rPr>
              <a:t>/</a:t>
            </a:r>
            <a:r>
              <a:rPr lang="zh-CN" altLang="en-US" sz="1188" b="1" smtClean="0">
                <a:solidFill>
                  <a:srgbClr val="000000"/>
                </a:solidFill>
                <a:latin typeface="微软雅黑"/>
              </a:rPr>
              <a:t>天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33400" algn="l"/>
              </a:tabLst>
              <a:defRPr/>
            </a:pPr>
            <a:endParaRPr lang="zh-CN" altLang="en-US" sz="1188" b="1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27"/>
              </a:lnSpc>
              <a:buClrTx/>
              <a:buSzTx/>
              <a:buNone/>
              <a:tabLst>
                <a:tab pos="533400" algn="l"/>
              </a:tabLst>
              <a:defRPr/>
            </a:pPr>
            <a:r>
              <a:rPr lang="en-US" altLang="zh-CN" sz="1190" b="1" smtClean="0">
                <a:solidFill>
                  <a:srgbClr val="000000"/>
                </a:solidFill>
                <a:latin typeface="微软雅黑"/>
              </a:rPr>
              <a:t>2W</a:t>
            </a:r>
            <a:r>
              <a:rPr lang="zh-CN" altLang="en-US" sz="1190" b="1" smtClean="0">
                <a:solidFill>
                  <a:srgbClr val="000000"/>
                </a:solidFill>
                <a:latin typeface="微软雅黑"/>
              </a:rPr>
              <a:t>片</a:t>
            </a:r>
            <a:r>
              <a:rPr lang="en-US" altLang="zh-CN" sz="1190" b="1" smtClean="0">
                <a:solidFill>
                  <a:srgbClr val="000000"/>
                </a:solidFill>
                <a:latin typeface="Times New Roman"/>
              </a:rPr>
              <a:t>/</a:t>
            </a:r>
            <a:r>
              <a:rPr lang="zh-CN" altLang="en-US" sz="1190" b="1" smtClean="0">
                <a:solidFill>
                  <a:srgbClr val="000000"/>
                </a:solidFill>
                <a:latin typeface="微软雅黑"/>
              </a:rPr>
              <a:t>天</a:t>
            </a:r>
            <a:endParaRPr lang="zh-CN" altLang="en-US" sz="1190" b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2113" y="3492512"/>
            <a:ext cx="593111" cy="18812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57"/>
              </a:lnSpc>
            </a:pPr>
            <a:r>
              <a:rPr lang="en-US" altLang="zh-CN" sz="1188" b="1" smtClean="0">
                <a:solidFill>
                  <a:srgbClr val="000000"/>
                </a:solidFill>
                <a:latin typeface="微软雅黑"/>
              </a:rPr>
              <a:t>8</a:t>
            </a:r>
            <a:r>
              <a:rPr lang="en-US" altLang="zh-CN" sz="1188" b="1" smtClean="0">
                <a:solidFill>
                  <a:srgbClr val="000000"/>
                </a:solidFill>
                <a:latin typeface="Times New Roman"/>
              </a:rPr>
              <a:t>W</a:t>
            </a:r>
            <a:r>
              <a:rPr lang="zh-CN" altLang="en-US" sz="1188" b="1" smtClean="0">
                <a:solidFill>
                  <a:srgbClr val="000000"/>
                </a:solidFill>
                <a:latin typeface="微软雅黑"/>
              </a:rPr>
              <a:t>片</a:t>
            </a:r>
            <a:r>
              <a:rPr lang="en-US" altLang="zh-CN" sz="1188" b="1" smtClean="0">
                <a:solidFill>
                  <a:srgbClr val="000000"/>
                </a:solidFill>
                <a:latin typeface="Times New Roman"/>
              </a:rPr>
              <a:t>/</a:t>
            </a:r>
            <a:r>
              <a:rPr lang="zh-CN" altLang="en-US" sz="1188" b="1" smtClean="0">
                <a:solidFill>
                  <a:srgbClr val="000000"/>
                </a:solidFill>
                <a:latin typeface="微软雅黑"/>
              </a:rPr>
              <a:t>天</a:t>
            </a:r>
            <a:endParaRPr lang="zh-CN" altLang="en-US" sz="1188" b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6145" y="4902276"/>
            <a:ext cx="117020" cy="2244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0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11" y="3685905"/>
            <a:ext cx="479298" cy="83356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667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1000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1802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1802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1802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788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500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3011" y="1861296"/>
            <a:ext cx="468077" cy="14491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7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2500</a:t>
            </a:r>
          </a:p>
          <a:p>
            <a:pPr>
              <a:lnSpc>
                <a:spcPts val="1000"/>
              </a:lnSpc>
            </a:pPr>
            <a:endParaRPr lang="en-US" altLang="zh-CN" sz="1802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z="1802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z="1802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788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2000</a:t>
            </a:r>
          </a:p>
          <a:p>
            <a:pPr>
              <a:lnSpc>
                <a:spcPts val="1000"/>
              </a:lnSpc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788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1500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1328" y="5232662"/>
            <a:ext cx="54502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2003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17115" y="5232662"/>
            <a:ext cx="54502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2004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52521" y="5232662"/>
            <a:ext cx="54502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2005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8054" y="5232662"/>
            <a:ext cx="54502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2006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23460" y="5232662"/>
            <a:ext cx="54502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2007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59247" y="5232662"/>
            <a:ext cx="54502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2008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94653" y="5232662"/>
            <a:ext cx="545021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2009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4638" y="3823954"/>
            <a:ext cx="923330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7"/>
              </a:lnSpc>
            </a:pPr>
            <a:r>
              <a:rPr lang="en-US" altLang="zh-CN" sz="1802" b="1" smtClean="0">
                <a:solidFill>
                  <a:srgbClr val="000000"/>
                </a:solidFill>
                <a:latin typeface="Times New Roman"/>
              </a:rPr>
              <a:t>PV</a:t>
            </a:r>
          </a:p>
          <a:p>
            <a:pPr>
              <a:lnSpc>
                <a:spcPts val="3353"/>
              </a:lnSpc>
            </a:pPr>
            <a:r>
              <a:rPr lang="zh-CN" altLang="en-US" b="1" smtClean="0">
                <a:solidFill>
                  <a:srgbClr val="000000"/>
                </a:solidFill>
                <a:latin typeface="微软雅黑"/>
              </a:rPr>
              <a:t>全网成交</a:t>
            </a:r>
            <a:endParaRPr lang="zh-CN" altLang="en-US" b="1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7656" y="5675816"/>
            <a:ext cx="484107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V2.2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9490" y="5604230"/>
            <a:ext cx="269304" cy="1558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lang="en-US" altLang="zh-CN" sz="1010" smtClean="0">
                <a:solidFill>
                  <a:srgbClr val="FFFFFF"/>
                </a:solidFill>
                <a:latin typeface="微软雅黑"/>
              </a:rPr>
              <a:t>V1.1</a:t>
            </a:r>
            <a:endParaRPr lang="zh-CN" altLang="en-US" sz="101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52956" y="5532864"/>
            <a:ext cx="484107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V1.0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78303" y="5675816"/>
            <a:ext cx="484107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V2.0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5921" y="5675816"/>
            <a:ext cx="484107" cy="2858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3"/>
              </a:lnSpc>
            </a:pPr>
            <a:r>
              <a:rPr lang="en-US" altLang="zh-CN" sz="1802" smtClean="0">
                <a:solidFill>
                  <a:srgbClr val="FFFFFF"/>
                </a:solidFill>
                <a:latin typeface="微软雅黑"/>
              </a:rPr>
              <a:t>V2.1</a:t>
            </a:r>
            <a:endParaRPr lang="zh-CN" altLang="en-US" sz="1802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89015" y="5837987"/>
            <a:ext cx="480901" cy="2857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altLang="zh-CN" smtClean="0">
                <a:solidFill>
                  <a:srgbClr val="FFFFFF"/>
                </a:solidFill>
                <a:latin typeface="微软雅黑"/>
              </a:rPr>
              <a:t>V3.0</a:t>
            </a:r>
            <a:endParaRPr lang="zh-CN" altLang="en-US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33288" y="1707150"/>
            <a:ext cx="1925207" cy="14875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7"/>
              </a:lnSpc>
            </a:pPr>
            <a:r>
              <a:rPr lang="en-US" altLang="zh-CN" sz="1584" b="1" smtClean="0">
                <a:solidFill>
                  <a:srgbClr val="FFFFFF"/>
                </a:solidFill>
                <a:latin typeface="微软雅黑"/>
              </a:rPr>
              <a:t>2008</a:t>
            </a:r>
            <a:r>
              <a:rPr lang="zh-CN" altLang="en-US" sz="1584" b="1" smtClean="0">
                <a:solidFill>
                  <a:srgbClr val="FFFFFF"/>
                </a:solidFill>
                <a:latin typeface="微软雅黑"/>
              </a:rPr>
              <a:t>年：</a:t>
            </a:r>
          </a:p>
          <a:p>
            <a:pPr>
              <a:lnSpc>
                <a:spcPts val="1911"/>
              </a:lnSpc>
            </a:pP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交易额</a:t>
            </a:r>
            <a:r>
              <a:rPr lang="en-US" altLang="zh-CN" sz="1586" b="1" smtClean="0">
                <a:solidFill>
                  <a:srgbClr val="FFFFFF"/>
                </a:solidFill>
                <a:latin typeface="Times New Roman"/>
              </a:rPr>
              <a:t>999.6</a:t>
            </a: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亿</a:t>
            </a:r>
          </a:p>
          <a:p>
            <a:pPr>
              <a:lnSpc>
                <a:spcPts val="1943"/>
              </a:lnSpc>
            </a:pPr>
            <a:r>
              <a:rPr lang="zh-CN" altLang="en-US" sz="1584" b="1" smtClean="0">
                <a:solidFill>
                  <a:srgbClr val="FFFFFF"/>
                </a:solidFill>
                <a:latin typeface="微软雅黑"/>
              </a:rPr>
              <a:t>注册用户</a:t>
            </a:r>
            <a:r>
              <a:rPr lang="en-US" altLang="zh-CN" sz="1584" b="1" smtClean="0">
                <a:solidFill>
                  <a:srgbClr val="FFFFFF"/>
                </a:solidFill>
                <a:latin typeface="Times New Roman"/>
              </a:rPr>
              <a:t>9800</a:t>
            </a:r>
            <a:r>
              <a:rPr lang="zh-CN" altLang="en-US" sz="1584" b="1" smtClean="0">
                <a:solidFill>
                  <a:srgbClr val="FFFFFF"/>
                </a:solidFill>
                <a:latin typeface="微软雅黑"/>
              </a:rPr>
              <a:t>万</a:t>
            </a:r>
          </a:p>
          <a:p>
            <a:pPr>
              <a:lnSpc>
                <a:spcPts val="1911"/>
              </a:lnSpc>
            </a:pP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卖出</a:t>
            </a:r>
            <a:r>
              <a:rPr lang="en-US" altLang="zh-CN" sz="1586" b="1" smtClean="0">
                <a:solidFill>
                  <a:srgbClr val="FFFFFF"/>
                </a:solidFill>
                <a:latin typeface="微软雅黑"/>
              </a:rPr>
              <a:t>1.4</a:t>
            </a: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亿件服饰</a:t>
            </a:r>
          </a:p>
          <a:p>
            <a:pPr>
              <a:lnSpc>
                <a:spcPts val="1907"/>
              </a:lnSpc>
            </a:pPr>
            <a:r>
              <a:rPr lang="zh-CN" altLang="en-US" sz="1584" b="1" smtClean="0">
                <a:solidFill>
                  <a:srgbClr val="FFFFFF"/>
                </a:solidFill>
                <a:latin typeface="微软雅黑"/>
              </a:rPr>
              <a:t>卖出</a:t>
            </a:r>
            <a:r>
              <a:rPr lang="en-US" altLang="zh-CN" sz="1584" b="1" smtClean="0">
                <a:solidFill>
                  <a:srgbClr val="FFFFFF"/>
                </a:solidFill>
                <a:latin typeface="微软雅黑"/>
              </a:rPr>
              <a:t>1366</a:t>
            </a:r>
            <a:r>
              <a:rPr lang="zh-CN" altLang="en-US" sz="1584" b="1" smtClean="0">
                <a:solidFill>
                  <a:srgbClr val="FFFFFF"/>
                </a:solidFill>
                <a:latin typeface="微软雅黑"/>
              </a:rPr>
              <a:t>万部手机</a:t>
            </a:r>
          </a:p>
          <a:p>
            <a:pPr>
              <a:lnSpc>
                <a:spcPts val="1912"/>
              </a:lnSpc>
            </a:pP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卖出</a:t>
            </a:r>
            <a:r>
              <a:rPr lang="en-US" altLang="zh-CN" sz="1586" b="1" smtClean="0">
                <a:solidFill>
                  <a:srgbClr val="FFFFFF"/>
                </a:solidFill>
                <a:latin typeface="微软雅黑"/>
              </a:rPr>
              <a:t>3130</a:t>
            </a: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万张充值卡</a:t>
            </a:r>
            <a:endParaRPr lang="zh-CN" altLang="en-US" sz="1586" b="1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50110" y="1707150"/>
            <a:ext cx="2489464" cy="14875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7"/>
              </a:lnSpc>
            </a:pPr>
            <a:r>
              <a:rPr lang="en-US" altLang="zh-CN" sz="1584" b="1" smtClean="0">
                <a:solidFill>
                  <a:srgbClr val="FFFFFF"/>
                </a:solidFill>
                <a:latin typeface="微软雅黑"/>
              </a:rPr>
              <a:t>2008</a:t>
            </a:r>
            <a:r>
              <a:rPr lang="zh-CN" altLang="en-US" sz="1584" b="1" smtClean="0">
                <a:solidFill>
                  <a:srgbClr val="FFFFFF"/>
                </a:solidFill>
                <a:latin typeface="微软雅黑"/>
              </a:rPr>
              <a:t>年每天：</a:t>
            </a:r>
          </a:p>
          <a:p>
            <a:pPr>
              <a:lnSpc>
                <a:spcPts val="1911"/>
              </a:lnSpc>
            </a:pP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增加</a:t>
            </a:r>
            <a:r>
              <a:rPr lang="en-US" altLang="zh-CN" sz="1586" b="1" smtClean="0">
                <a:solidFill>
                  <a:srgbClr val="FFFFFF"/>
                </a:solidFill>
                <a:latin typeface="微软雅黑"/>
              </a:rPr>
              <a:t>800G</a:t>
            </a: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的数据</a:t>
            </a:r>
          </a:p>
          <a:p>
            <a:pPr>
              <a:lnSpc>
                <a:spcPts val="1907"/>
              </a:lnSpc>
            </a:pPr>
            <a:r>
              <a:rPr lang="zh-CN" altLang="en-US" sz="1584" b="1" smtClean="0">
                <a:solidFill>
                  <a:srgbClr val="FFFFFF"/>
                </a:solidFill>
                <a:latin typeface="微软雅黑"/>
              </a:rPr>
              <a:t>高峰期流量超过</a:t>
            </a:r>
            <a:r>
              <a:rPr lang="en-US" altLang="zh-CN" sz="1584" b="1" smtClean="0">
                <a:solidFill>
                  <a:srgbClr val="FFFFFF"/>
                </a:solidFill>
                <a:latin typeface="微软雅黑"/>
              </a:rPr>
              <a:t>30G/S</a:t>
            </a:r>
          </a:p>
          <a:p>
            <a:pPr>
              <a:lnSpc>
                <a:spcPts val="1947"/>
              </a:lnSpc>
            </a:pP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处理超过</a:t>
            </a:r>
            <a:r>
              <a:rPr lang="en-US" altLang="zh-CN" sz="1586" b="1" smtClean="0">
                <a:solidFill>
                  <a:srgbClr val="FFFFFF"/>
                </a:solidFill>
                <a:latin typeface="微软雅黑"/>
              </a:rPr>
              <a:t>1000G</a:t>
            </a: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的日志</a:t>
            </a:r>
          </a:p>
          <a:p>
            <a:pPr>
              <a:lnSpc>
                <a:spcPts val="1907"/>
              </a:lnSpc>
            </a:pPr>
            <a:r>
              <a:rPr lang="zh-CN" altLang="en-US" sz="1584" b="1" smtClean="0">
                <a:solidFill>
                  <a:srgbClr val="FFFFFF"/>
                </a:solidFill>
                <a:latin typeface="微软雅黑"/>
              </a:rPr>
              <a:t>处理</a:t>
            </a:r>
            <a:r>
              <a:rPr lang="en-US" altLang="zh-CN" sz="1584" b="1" smtClean="0">
                <a:solidFill>
                  <a:srgbClr val="FFFFFF"/>
                </a:solidFill>
                <a:latin typeface="微软雅黑"/>
              </a:rPr>
              <a:t>40</a:t>
            </a:r>
            <a:r>
              <a:rPr lang="zh-CN" altLang="en-US" sz="1584" b="1" smtClean="0">
                <a:solidFill>
                  <a:srgbClr val="FFFFFF"/>
                </a:solidFill>
                <a:latin typeface="微软雅黑"/>
              </a:rPr>
              <a:t>亿次的用户信息访问</a:t>
            </a:r>
          </a:p>
          <a:p>
            <a:pPr>
              <a:lnSpc>
                <a:spcPts val="1912"/>
              </a:lnSpc>
            </a:pP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缓存处理</a:t>
            </a:r>
            <a:r>
              <a:rPr lang="en-US" altLang="zh-CN" sz="1586" b="1" smtClean="0">
                <a:solidFill>
                  <a:srgbClr val="FFFFFF"/>
                </a:solidFill>
                <a:latin typeface="微软雅黑"/>
              </a:rPr>
              <a:t>60</a:t>
            </a:r>
            <a:r>
              <a:rPr lang="zh-CN" altLang="en-US" sz="1586" b="1" smtClean="0">
                <a:solidFill>
                  <a:srgbClr val="FFFFFF"/>
                </a:solidFill>
                <a:latin typeface="微软雅黑"/>
              </a:rPr>
              <a:t>亿次的请求</a:t>
            </a:r>
            <a:endParaRPr lang="zh-CN" altLang="en-US" sz="1586" b="1">
              <a:solidFill>
                <a:srgbClr val="FFFF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1040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1473200"/>
            <a:ext cx="4038600" cy="28194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145" y="943415"/>
            <a:ext cx="4959371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26"/>
              </a:lnSpc>
            </a:pPr>
            <a:r>
              <a:rPr lang="en-US" altLang="zh-CN" sz="3998" smtClean="0">
                <a:solidFill>
                  <a:srgbClr val="00B050"/>
                </a:solidFill>
                <a:latin typeface="Franklin Gothic Medium"/>
              </a:rPr>
              <a:t>V1.0 2003.5 – 2004.1</a:t>
            </a:r>
            <a:endParaRPr lang="zh-CN" altLang="en-US" sz="3998">
              <a:solidFill>
                <a:srgbClr val="00B050"/>
              </a:solidFill>
              <a:latin typeface="Franklin Gothic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945" y="1937928"/>
            <a:ext cx="213200" cy="209031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67"/>
              </a:lnSpc>
            </a:pPr>
            <a:r>
              <a:rPr lang="zh-CN" altLang="en-US" sz="2234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1000"/>
              </a:lnSpc>
            </a:pPr>
            <a:endParaRPr lang="zh-CN" altLang="en-US" sz="2234" smtClean="0">
              <a:solidFill>
                <a:srgbClr val="FF6600"/>
              </a:solidFill>
              <a:latin typeface="Wingdings"/>
            </a:endParaRPr>
          </a:p>
          <a:p>
            <a:pPr>
              <a:lnSpc>
                <a:spcPts val="1000"/>
              </a:lnSpc>
            </a:pPr>
            <a:endParaRPr lang="zh-CN" altLang="en-US" sz="2234" smtClean="0">
              <a:solidFill>
                <a:srgbClr val="FF6600"/>
              </a:solidFill>
              <a:latin typeface="Wingdings"/>
            </a:endParaRPr>
          </a:p>
          <a:p>
            <a:pPr>
              <a:lnSpc>
                <a:spcPts val="2610"/>
              </a:lnSpc>
            </a:pPr>
            <a:r>
              <a:rPr lang="zh-CN" altLang="en-US" sz="2234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1000"/>
              </a:lnSpc>
            </a:pPr>
            <a:endParaRPr lang="zh-CN" altLang="en-US" sz="2234" smtClean="0">
              <a:solidFill>
                <a:srgbClr val="FF6600"/>
              </a:solidFill>
              <a:latin typeface="Wingdings"/>
            </a:endParaRPr>
          </a:p>
          <a:p>
            <a:pPr>
              <a:lnSpc>
                <a:spcPts val="1000"/>
              </a:lnSpc>
            </a:pPr>
            <a:endParaRPr lang="zh-CN" altLang="en-US" sz="2234" smtClean="0">
              <a:solidFill>
                <a:srgbClr val="FF6600"/>
              </a:solidFill>
              <a:latin typeface="Wingdings"/>
            </a:endParaRPr>
          </a:p>
          <a:p>
            <a:pPr>
              <a:lnSpc>
                <a:spcPts val="2611"/>
              </a:lnSpc>
            </a:pPr>
            <a:r>
              <a:rPr lang="zh-CN" altLang="en-US" sz="2234" smtClean="0">
                <a:solidFill>
                  <a:srgbClr val="FF6600"/>
                </a:solidFill>
                <a:latin typeface="Wingdings"/>
              </a:rPr>
              <a:t></a:t>
            </a:r>
          </a:p>
          <a:p>
            <a:pPr>
              <a:lnSpc>
                <a:spcPts val="1000"/>
              </a:lnSpc>
            </a:pPr>
            <a:endParaRPr lang="zh-CN" altLang="en-US" sz="2234" smtClean="0">
              <a:solidFill>
                <a:srgbClr val="FF6600"/>
              </a:solidFill>
              <a:latin typeface="Wingdings"/>
            </a:endParaRPr>
          </a:p>
          <a:p>
            <a:pPr>
              <a:lnSpc>
                <a:spcPts val="1000"/>
              </a:lnSpc>
            </a:pPr>
            <a:endParaRPr lang="zh-CN" altLang="en-US" sz="2234" smtClean="0">
              <a:solidFill>
                <a:srgbClr val="FF6600"/>
              </a:solidFill>
              <a:latin typeface="Wingdings"/>
            </a:endParaRPr>
          </a:p>
          <a:p>
            <a:pPr>
              <a:lnSpc>
                <a:spcPts val="2613"/>
              </a:lnSpc>
            </a:pPr>
            <a:r>
              <a:rPr lang="zh-CN" altLang="en-US" sz="2232" smtClean="0">
                <a:solidFill>
                  <a:srgbClr val="FF6600"/>
                </a:solidFill>
                <a:latin typeface="Wingdings"/>
              </a:rPr>
              <a:t></a:t>
            </a:r>
            <a:endParaRPr lang="zh-CN" altLang="en-US" sz="2232">
              <a:solidFill>
                <a:srgbClr val="FF6600"/>
              </a:solidFill>
              <a:latin typeface="Wingding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2150" y="1762205"/>
            <a:ext cx="3044103" cy="230832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04"/>
              </a:lnSpc>
            </a:pP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2003</a:t>
            </a: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年非典时期</a:t>
            </a:r>
          </a:p>
          <a:p>
            <a:pPr>
              <a:lnSpc>
                <a:spcPts val="4610"/>
              </a:lnSpc>
            </a:pPr>
            <a:r>
              <a:rPr lang="zh-CN" altLang="en-US" sz="3206" smtClean="0">
                <a:solidFill>
                  <a:srgbClr val="000000"/>
                </a:solidFill>
                <a:latin typeface="微软雅黑"/>
              </a:rPr>
              <a:t>马于住宅</a:t>
            </a:r>
          </a:p>
          <a:p>
            <a:pPr>
              <a:lnSpc>
                <a:spcPts val="4611"/>
              </a:lnSpc>
            </a:pPr>
            <a:r>
              <a:rPr lang="en-US" altLang="zh-CN" sz="3206" smtClean="0">
                <a:solidFill>
                  <a:srgbClr val="000000"/>
                </a:solidFill>
                <a:latin typeface="微软雅黑"/>
              </a:rPr>
              <a:t>LAMP</a:t>
            </a:r>
          </a:p>
          <a:p>
            <a:pPr>
              <a:lnSpc>
                <a:spcPts val="4612"/>
              </a:lnSpc>
            </a:pPr>
            <a:r>
              <a:rPr lang="en-US" altLang="zh-CN" sz="3204" smtClean="0">
                <a:solidFill>
                  <a:srgbClr val="000000"/>
                </a:solidFill>
                <a:latin typeface="微软雅黑"/>
              </a:rPr>
              <a:t>MySQL</a:t>
            </a: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读写分离</a:t>
            </a:r>
            <a:endParaRPr lang="zh-CN" altLang="en-US" sz="3204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19725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1463</Words>
  <Application>Microsoft Office PowerPoint</Application>
  <PresentationFormat>自定义</PresentationFormat>
  <Paragraphs>1029</Paragraphs>
  <Slides>50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darkfox</dc:creator>
  <cp:lastModifiedBy>darkfox</cp:lastModifiedBy>
  <cp:revision>1</cp:revision>
  <dcterms:created xsi:type="dcterms:W3CDTF">2011-12-14T08:29:32Z</dcterms:created>
  <dcterms:modified xsi:type="dcterms:W3CDTF">2011-12-14T08:30:32Z</dcterms:modified>
</cp:coreProperties>
</file>